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48"/>
  </p:notesMasterIdLst>
  <p:handoutMasterIdLst>
    <p:handoutMasterId r:id="rId249"/>
  </p:handoutMasterIdLst>
  <p:sldIdLst>
    <p:sldId id="256" r:id="rId2"/>
    <p:sldId id="257" r:id="rId3"/>
    <p:sldId id="259" r:id="rId4"/>
    <p:sldId id="433" r:id="rId5"/>
    <p:sldId id="450" r:id="rId6"/>
    <p:sldId id="258" r:id="rId7"/>
    <p:sldId id="428" r:id="rId8"/>
    <p:sldId id="261" r:id="rId9"/>
    <p:sldId id="263" r:id="rId10"/>
    <p:sldId id="294" r:id="rId11"/>
    <p:sldId id="264" r:id="rId12"/>
    <p:sldId id="295" r:id="rId13"/>
    <p:sldId id="296" r:id="rId14"/>
    <p:sldId id="266" r:id="rId15"/>
    <p:sldId id="297" r:id="rId16"/>
    <p:sldId id="298" r:id="rId17"/>
    <p:sldId id="434" r:id="rId18"/>
    <p:sldId id="435" r:id="rId19"/>
    <p:sldId id="436" r:id="rId20"/>
    <p:sldId id="267" r:id="rId21"/>
    <p:sldId id="299" r:id="rId22"/>
    <p:sldId id="300" r:id="rId23"/>
    <p:sldId id="269" r:id="rId24"/>
    <p:sldId id="437" r:id="rId25"/>
    <p:sldId id="439" r:id="rId26"/>
    <p:sldId id="438" r:id="rId27"/>
    <p:sldId id="268" r:id="rId28"/>
    <p:sldId id="440" r:id="rId29"/>
    <p:sldId id="441" r:id="rId30"/>
    <p:sldId id="442" r:id="rId31"/>
    <p:sldId id="356" r:id="rId32"/>
    <p:sldId id="271" r:id="rId33"/>
    <p:sldId id="273" r:id="rId34"/>
    <p:sldId id="276" r:id="rId35"/>
    <p:sldId id="274" r:id="rId36"/>
    <p:sldId id="277" r:id="rId37"/>
    <p:sldId id="278" r:id="rId38"/>
    <p:sldId id="279" r:id="rId39"/>
    <p:sldId id="280" r:id="rId40"/>
    <p:sldId id="281" r:id="rId41"/>
    <p:sldId id="308" r:id="rId42"/>
    <p:sldId id="301" r:id="rId43"/>
    <p:sldId id="309" r:id="rId44"/>
    <p:sldId id="282" r:id="rId45"/>
    <p:sldId id="310" r:id="rId46"/>
    <p:sldId id="283" r:id="rId47"/>
    <p:sldId id="284" r:id="rId48"/>
    <p:sldId id="285" r:id="rId49"/>
    <p:sldId id="311" r:id="rId50"/>
    <p:sldId id="466" r:id="rId51"/>
    <p:sldId id="443" r:id="rId52"/>
    <p:sldId id="444" r:id="rId53"/>
    <p:sldId id="445" r:id="rId54"/>
    <p:sldId id="449" r:id="rId55"/>
    <p:sldId id="260" r:id="rId56"/>
    <p:sldId id="446" r:id="rId57"/>
    <p:sldId id="448" r:id="rId58"/>
    <p:sldId id="447" r:id="rId59"/>
    <p:sldId id="286" r:id="rId60"/>
    <p:sldId id="312" r:id="rId61"/>
    <p:sldId id="287" r:id="rId62"/>
    <p:sldId id="288" r:id="rId63"/>
    <p:sldId id="289" r:id="rId64"/>
    <p:sldId id="290" r:id="rId65"/>
    <p:sldId id="314" r:id="rId66"/>
    <p:sldId id="292" r:id="rId67"/>
    <p:sldId id="430" r:id="rId68"/>
    <p:sldId id="317" r:id="rId69"/>
    <p:sldId id="319" r:id="rId70"/>
    <p:sldId id="320" r:id="rId71"/>
    <p:sldId id="321" r:id="rId72"/>
    <p:sldId id="322" r:id="rId73"/>
    <p:sldId id="323" r:id="rId74"/>
    <p:sldId id="324" r:id="rId75"/>
    <p:sldId id="325" r:id="rId76"/>
    <p:sldId id="326" r:id="rId77"/>
    <p:sldId id="327" r:id="rId78"/>
    <p:sldId id="328" r:id="rId79"/>
    <p:sldId id="316" r:id="rId80"/>
    <p:sldId id="313" r:id="rId81"/>
    <p:sldId id="329" r:id="rId82"/>
    <p:sldId id="339" r:id="rId83"/>
    <p:sldId id="331" r:id="rId84"/>
    <p:sldId id="330" r:id="rId85"/>
    <p:sldId id="333" r:id="rId86"/>
    <p:sldId id="334" r:id="rId87"/>
    <p:sldId id="335" r:id="rId88"/>
    <p:sldId id="338" r:id="rId89"/>
    <p:sldId id="336" r:id="rId90"/>
    <p:sldId id="337" r:id="rId91"/>
    <p:sldId id="340" r:id="rId92"/>
    <p:sldId id="341" r:id="rId93"/>
    <p:sldId id="342" r:id="rId94"/>
    <p:sldId id="343" r:id="rId95"/>
    <p:sldId id="344" r:id="rId96"/>
    <p:sldId id="345" r:id="rId97"/>
    <p:sldId id="357" r:id="rId98"/>
    <p:sldId id="347" r:id="rId99"/>
    <p:sldId id="348" r:id="rId100"/>
    <p:sldId id="350" r:id="rId101"/>
    <p:sldId id="351" r:id="rId102"/>
    <p:sldId id="346" r:id="rId103"/>
    <p:sldId id="353" r:id="rId104"/>
    <p:sldId id="451" r:id="rId105"/>
    <p:sldId id="354" r:id="rId106"/>
    <p:sldId id="456" r:id="rId107"/>
    <p:sldId id="429" r:id="rId108"/>
    <p:sldId id="359" r:id="rId109"/>
    <p:sldId id="457" r:id="rId110"/>
    <p:sldId id="458" r:id="rId111"/>
    <p:sldId id="459" r:id="rId112"/>
    <p:sldId id="460" r:id="rId113"/>
    <p:sldId id="461" r:id="rId114"/>
    <p:sldId id="462" r:id="rId115"/>
    <p:sldId id="464" r:id="rId116"/>
    <p:sldId id="463" r:id="rId117"/>
    <p:sldId id="465" r:id="rId118"/>
    <p:sldId id="352" r:id="rId119"/>
    <p:sldId id="360" r:id="rId120"/>
    <p:sldId id="362" r:id="rId121"/>
    <p:sldId id="418" r:id="rId122"/>
    <p:sldId id="361" r:id="rId123"/>
    <p:sldId id="363" r:id="rId124"/>
    <p:sldId id="365" r:id="rId125"/>
    <p:sldId id="366" r:id="rId126"/>
    <p:sldId id="364" r:id="rId127"/>
    <p:sldId id="369" r:id="rId128"/>
    <p:sldId id="367" r:id="rId129"/>
    <p:sldId id="370" r:id="rId130"/>
    <p:sldId id="371" r:id="rId131"/>
    <p:sldId id="372" r:id="rId132"/>
    <p:sldId id="373" r:id="rId133"/>
    <p:sldId id="374" r:id="rId134"/>
    <p:sldId id="376" r:id="rId135"/>
    <p:sldId id="375" r:id="rId136"/>
    <p:sldId id="378" r:id="rId137"/>
    <p:sldId id="379" r:id="rId138"/>
    <p:sldId id="381" r:id="rId139"/>
    <p:sldId id="380" r:id="rId140"/>
    <p:sldId id="383" r:id="rId141"/>
    <p:sldId id="382" r:id="rId142"/>
    <p:sldId id="384" r:id="rId143"/>
    <p:sldId id="452" r:id="rId144"/>
    <p:sldId id="453" r:id="rId145"/>
    <p:sldId id="454" r:id="rId146"/>
    <p:sldId id="455" r:id="rId147"/>
    <p:sldId id="368" r:id="rId148"/>
    <p:sldId id="385" r:id="rId149"/>
    <p:sldId id="386" r:id="rId150"/>
    <p:sldId id="387" r:id="rId151"/>
    <p:sldId id="388" r:id="rId152"/>
    <p:sldId id="389" r:id="rId153"/>
    <p:sldId id="390" r:id="rId154"/>
    <p:sldId id="391" r:id="rId155"/>
    <p:sldId id="392" r:id="rId156"/>
    <p:sldId id="393" r:id="rId157"/>
    <p:sldId id="394" r:id="rId158"/>
    <p:sldId id="395" r:id="rId159"/>
    <p:sldId id="396" r:id="rId160"/>
    <p:sldId id="399" r:id="rId161"/>
    <p:sldId id="397" r:id="rId162"/>
    <p:sldId id="398" r:id="rId163"/>
    <p:sldId id="400" r:id="rId164"/>
    <p:sldId id="401" r:id="rId165"/>
    <p:sldId id="402" r:id="rId166"/>
    <p:sldId id="408" r:id="rId167"/>
    <p:sldId id="405" r:id="rId168"/>
    <p:sldId id="406" r:id="rId169"/>
    <p:sldId id="409" r:id="rId170"/>
    <p:sldId id="410" r:id="rId171"/>
    <p:sldId id="412" r:id="rId172"/>
    <p:sldId id="413" r:id="rId173"/>
    <p:sldId id="421" r:id="rId174"/>
    <p:sldId id="423" r:id="rId175"/>
    <p:sldId id="415" r:id="rId176"/>
    <p:sldId id="499" r:id="rId177"/>
    <p:sldId id="467" r:id="rId178"/>
    <p:sldId id="468" r:id="rId179"/>
    <p:sldId id="500" r:id="rId180"/>
    <p:sldId id="501" r:id="rId181"/>
    <p:sldId id="502" r:id="rId182"/>
    <p:sldId id="503" r:id="rId183"/>
    <p:sldId id="504" r:id="rId184"/>
    <p:sldId id="505" r:id="rId185"/>
    <p:sldId id="506" r:id="rId186"/>
    <p:sldId id="507" r:id="rId187"/>
    <p:sldId id="508" r:id="rId188"/>
    <p:sldId id="498" r:id="rId189"/>
    <p:sldId id="422" r:id="rId190"/>
    <p:sldId id="478" r:id="rId191"/>
    <p:sldId id="419" r:id="rId192"/>
    <p:sldId id="424" r:id="rId193"/>
    <p:sldId id="426" r:id="rId194"/>
    <p:sldId id="479" r:id="rId195"/>
    <p:sldId id="480" r:id="rId196"/>
    <p:sldId id="485" r:id="rId197"/>
    <p:sldId id="483" r:id="rId198"/>
    <p:sldId id="482" r:id="rId199"/>
    <p:sldId id="484" r:id="rId200"/>
    <p:sldId id="420" r:id="rId201"/>
    <p:sldId id="496" r:id="rId202"/>
    <p:sldId id="487" r:id="rId203"/>
    <p:sldId id="425" r:id="rId204"/>
    <p:sldId id="488" r:id="rId205"/>
    <p:sldId id="489" r:id="rId206"/>
    <p:sldId id="490" r:id="rId207"/>
    <p:sldId id="491" r:id="rId208"/>
    <p:sldId id="492" r:id="rId209"/>
    <p:sldId id="511" r:id="rId210"/>
    <p:sldId id="493" r:id="rId211"/>
    <p:sldId id="512" r:id="rId212"/>
    <p:sldId id="486" r:id="rId213"/>
    <p:sldId id="495" r:id="rId214"/>
    <p:sldId id="494" r:id="rId215"/>
    <p:sldId id="529" r:id="rId216"/>
    <p:sldId id="522" r:id="rId217"/>
    <p:sldId id="521" r:id="rId218"/>
    <p:sldId id="523" r:id="rId219"/>
    <p:sldId id="524" r:id="rId220"/>
    <p:sldId id="528" r:id="rId221"/>
    <p:sldId id="525" r:id="rId222"/>
    <p:sldId id="530" r:id="rId223"/>
    <p:sldId id="531" r:id="rId224"/>
    <p:sldId id="497" r:id="rId225"/>
    <p:sldId id="416" r:id="rId226"/>
    <p:sldId id="513" r:id="rId227"/>
    <p:sldId id="514" r:id="rId228"/>
    <p:sldId id="515" r:id="rId229"/>
    <p:sldId id="516" r:id="rId230"/>
    <p:sldId id="518" r:id="rId231"/>
    <p:sldId id="517" r:id="rId232"/>
    <p:sldId id="520" r:id="rId233"/>
    <p:sldId id="509" r:id="rId234"/>
    <p:sldId id="519" r:id="rId235"/>
    <p:sldId id="510" r:id="rId236"/>
    <p:sldId id="302" r:id="rId237"/>
    <p:sldId id="303" r:id="rId238"/>
    <p:sldId id="307" r:id="rId239"/>
    <p:sldId id="472" r:id="rId240"/>
    <p:sldId id="473" r:id="rId241"/>
    <p:sldId id="474" r:id="rId242"/>
    <p:sldId id="304" r:id="rId243"/>
    <p:sldId id="470" r:id="rId244"/>
    <p:sldId id="475" r:id="rId245"/>
    <p:sldId id="476" r:id="rId246"/>
    <p:sldId id="477" r:id="rId2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beeblah Aberejo" initials="HA" lastIdx="1" clrIdx="0">
    <p:extLst>
      <p:ext uri="{19B8F6BF-5375-455C-9EA6-DF929625EA0E}">
        <p15:presenceInfo xmlns:p15="http://schemas.microsoft.com/office/powerpoint/2012/main" userId="34b05dfb0ec207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varScale="1">
        <p:scale>
          <a:sx n="106" d="100"/>
          <a:sy n="106" d="100"/>
        </p:scale>
        <p:origin x="6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commentAuthors" Target="commentAuthor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3/24/2025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8AF2-A46D-65DE-E9AC-E5C522F8D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7B786-F810-A4E5-B17C-AD508CD801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83A2A-D8CF-101A-17C3-18EF358646F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4128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169C1-42C6-EE24-0857-C73CF873F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76571-B2CE-FA5F-BF27-C04E88D03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E3A172-E322-01D5-3787-6A0B8CFC52E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8263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EB2A2-D93E-78E0-0747-023C340F1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2672F-88AF-3D72-CC23-C8C362AC9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8022A3-8931-E39E-2238-BAF2D31999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7706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6482D-A999-5A82-C042-B73DB3E4F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DF960-2072-5B75-26D0-BE8D9BFFBE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9170B-239E-1B19-9E8E-58283FB8B8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6177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A74E4-45FA-5A21-5A6D-17278F934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E3383-914F-FD95-9DB2-47BC52E60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2C0CAC-E990-B493-C6ED-3EF3058BB79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9149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01ACB-4B9C-9E02-C55E-5A05E28FB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46A6E-ACE8-C56A-1E97-A4E4BFEA4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0B78B-7E76-6D3F-9A98-387449AC8AB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9560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5AA5A-739A-616A-C746-CB45B3063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9B49F-4037-83DB-C034-9ECD036AF0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17D7E-9879-8542-1E46-4CDCA306542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375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3374E-1197-269C-B8C0-59AC3D282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E7B64-9E5F-B679-111A-BE8E6DB5A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AF3FA-F602-850C-CDC2-63DB1310B1E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426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8016-493A-D18F-92AD-BBEDAE233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67433F-1F2F-DC3C-1105-492BB80CF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B2AE8-86AE-59F7-82BD-7E536D73CBD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25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3/24/2025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3/24/2025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3/24/2025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3/24/2025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3/24/2025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3/24/2025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3/24/2025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3/24/2025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32.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deeplearning.ai/short-courses/how-transformer-llms-work/?utm_campaign=handsonllm-launch&amp;utm_medium=partner" TargetMode="External"/><Relationship Id="rId4" Type="http://schemas.openxmlformats.org/officeDocument/2006/relationships/hyperlink" Target="https://www.amazon.com/Hands-Large-Language-Models-Understanding/dp/1098150961" TargetMode="External"/></Relationships>
</file>

<file path=ppt/slides/_rels/slide2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AN INTRODUCTION TO AI, ML, DEEP LEARNING &amp;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7170" name="Picture 2" descr="A Simple Diagram of AI as a Brain">
            <a:extLst>
              <a:ext uri="{FF2B5EF4-FFF2-40B4-BE49-F238E27FC236}">
                <a16:creationId xmlns:a16="http://schemas.microsoft.com/office/drawing/2014/main" id="{1EB9C64A-59CC-3E77-34EA-30141BC4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839" y="263527"/>
            <a:ext cx="170665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79" y="1737360"/>
            <a:ext cx="10554789" cy="4684229"/>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1AF8FA05-9E8B-113B-1E66-92617E92DAC6}"/>
              </a:ext>
            </a:extLst>
          </p:cNvPr>
          <p:cNvSpPr txBox="1"/>
          <p:nvPr/>
        </p:nvSpPr>
        <p:spPr>
          <a:xfrm rot="21421172">
            <a:off x="6217097" y="4770357"/>
            <a:ext cx="4749653" cy="1200329"/>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Semantic Relationship means how words relates, </a:t>
            </a:r>
            <a:r>
              <a:rPr lang="en-US" sz="2400" b="1" spc="65" dirty="0" err="1">
                <a:solidFill>
                  <a:srgbClr val="FFFFFF"/>
                </a:solidFill>
                <a:latin typeface="Bradley Hand ITC" panose="03070402050302030203" pitchFamily="66" charset="0"/>
                <a:cs typeface="Arial"/>
              </a:rPr>
              <a:t>e.g</a:t>
            </a:r>
            <a:r>
              <a:rPr lang="en-US" sz="2400" b="1" spc="65" dirty="0">
                <a:solidFill>
                  <a:srgbClr val="FFFFFF"/>
                </a:solidFill>
                <a:latin typeface="Bradley Hand ITC" panose="03070402050302030203" pitchFamily="66" charset="0"/>
                <a:cs typeface="Arial"/>
              </a:rPr>
              <a:t> King and Prince, King and Queen.</a:t>
            </a:r>
            <a:endParaRPr lang="en-US" sz="2400" b="1" dirty="0">
              <a:latin typeface="Bradley Hand ITC" panose="03070402050302030203" pitchFamily="66" charset="0"/>
              <a:cs typeface="Arial"/>
            </a:endParaRPr>
          </a:p>
        </p:txBody>
      </p:sp>
    </p:spTree>
    <p:extLst>
      <p:ext uri="{BB962C8B-B14F-4D97-AF65-F5344CB8AC3E}">
        <p14:creationId xmlns:p14="http://schemas.microsoft.com/office/powerpoint/2010/main" val="1695602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One-Hot Encoding</a:t>
            </a:r>
          </a:p>
          <a:p>
            <a:pPr marL="0" indent="0">
              <a:lnSpc>
                <a:spcPct val="100000"/>
              </a:lnSpc>
              <a:buNone/>
            </a:pPr>
            <a:r>
              <a:rPr lang="en-US" sz="28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800" dirty="0">
                <a:solidFill>
                  <a:schemeClr val="bg1"/>
                </a:solidFill>
                <a:latin typeface="Century Gothic" panose="020B0502020202020204" pitchFamily="34" charset="0"/>
              </a:rPr>
              <a:t>In this approach, the words of natural language in a sentence </a:t>
            </a:r>
            <a:r>
              <a:rPr lang="en-US" sz="2800" b="1" dirty="0">
                <a:solidFill>
                  <a:schemeClr val="bg1"/>
                </a:solidFill>
                <a:latin typeface="Century Gothic" panose="020B0502020202020204" pitchFamily="34" charset="0"/>
              </a:rPr>
              <a:t>(e.g. The bat sat on the cat:- “the”, “bat”, “sat”, “on”, “the” and “cat”) </a:t>
            </a:r>
            <a:r>
              <a:rPr lang="en-US" sz="2800" dirty="0">
                <a:solidFill>
                  <a:schemeClr val="bg1"/>
                </a:solidFill>
                <a:latin typeface="Century Gothic" panose="020B0502020202020204" pitchFamily="34" charset="0"/>
              </a:rPr>
              <a:t>are represented by the columns of a matrix. </a:t>
            </a:r>
          </a:p>
          <a:p>
            <a:pPr marL="0" indent="0">
              <a:lnSpc>
                <a:spcPct val="100000"/>
              </a:lnSpc>
              <a:buNone/>
            </a:pPr>
            <a:r>
              <a:rPr lang="en-US" sz="2800" dirty="0">
                <a:solidFill>
                  <a:schemeClr val="bg1"/>
                </a:solidFill>
                <a:latin typeface="Century Gothic" panose="020B0502020202020204" pitchFamily="34" charset="0"/>
              </a:rPr>
              <a:t>Each row in the matrix, meanwhile, represents a unique word. </a:t>
            </a: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5CA0DE4-45D8-6898-1B8B-A34D5295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22ED-F52A-F956-4BF3-E9894D1BEE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177633-65CE-28D1-0D80-F5C31E1C2A69}"/>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this approach,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39DE5B3-03B1-F648-7B23-888723529B2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9D0397F-5CBD-FDE3-131E-034FF4A383D4}"/>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F27F59A3-CDBD-4A0D-BBB1-11658A7877B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966298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737360"/>
            <a:ext cx="7672252" cy="4684229"/>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856617" y="1802446"/>
            <a:ext cx="2934789" cy="2268507"/>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B7E7D3-3E30-1FB0-F36F-1951EC8FA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75CDC-0E96-18AD-E330-97B1B47E8372}"/>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BCF3650E-EBBC-C402-AC57-E794D89719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82F74C-1F56-7949-EB09-D9531E930F52}"/>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55457F2F-C2C1-1157-F4CD-F1CE61C9C33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257B1546-D042-2C26-8456-E8480FC7C6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107</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18</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79" y="768477"/>
            <a:ext cx="10418446"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(WORD EMBEDDING) &amp; RECURRENT NEURAL NETWORK</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108</a:t>
            </a:fld>
            <a:endParaRPr lang="en-US" sz="1800" dirty="0"/>
          </a:p>
        </p:txBody>
      </p:sp>
      <p:sp>
        <p:nvSpPr>
          <p:cNvPr id="4" name="TextBox 3">
            <a:extLst>
              <a:ext uri="{FF2B5EF4-FFF2-40B4-BE49-F238E27FC236}">
                <a16:creationId xmlns:a16="http://schemas.microsoft.com/office/drawing/2014/main" id="{02DD9084-83A5-9A0F-6E0F-6CCAF749672B}"/>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18</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
        <p:nvSpPr>
          <p:cNvPr id="5" name="TextBox 4">
            <a:extLst>
              <a:ext uri="{FF2B5EF4-FFF2-40B4-BE49-F238E27FC236}">
                <a16:creationId xmlns:a16="http://schemas.microsoft.com/office/drawing/2014/main" id="{34A2B411-2972-4127-C0BF-62564E95015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8779869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E07A72-D986-4530-D8DA-D38F81242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C9B78-2864-0FC8-5678-4923A0F7FD15}"/>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F120742B-CE68-2C29-98EC-788C906CBC43}"/>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29CE66F0-6D16-E969-B1B7-9CC2DC0311B8}"/>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8F15852-7845-5763-FEA3-319FC0833B23}"/>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6788BF22-28D4-0465-66AB-532C60984F70}"/>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Tree>
    <p:extLst>
      <p:ext uri="{BB962C8B-B14F-4D97-AF65-F5344CB8AC3E}">
        <p14:creationId xmlns:p14="http://schemas.microsoft.com/office/powerpoint/2010/main" val="376601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571F29-4464-97D9-E470-456A598D3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1B9C6-7685-12C2-2EFD-8B1258F11BCD}"/>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AAABAAC9-8EF9-4EA5-33F2-201D7E2B416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third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06A6EF05-B18F-3524-5FDD-206A6436FD3E}"/>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2B610CC3-A72D-A569-FACF-DE06780C7733}"/>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947D7CA7-7D40-4384-14B3-485231B23EBD}"/>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Tree>
    <p:extLst>
      <p:ext uri="{BB962C8B-B14F-4D97-AF65-F5344CB8AC3E}">
        <p14:creationId xmlns:p14="http://schemas.microsoft.com/office/powerpoint/2010/main" val="16404725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1AF7F2-6353-135A-D3E8-E2F5E73F6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05ABC-97A1-FBE9-15D2-D373E6BC5E67}"/>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4A30A52-84D8-B767-A6B6-7402B1ADCE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1F84A8E5-D7E2-F2F4-0A63-7EAC5DDE2BF3}"/>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83FE2DF-47F3-CC7F-B093-52DFAEDE06A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AC3EE71F-FCAB-04AE-DC4E-6B938718AD25}"/>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D9D4E277-E1C7-D1A2-B122-230CF6B5D1D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145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CA9C96-6B0B-C537-D148-3CE863999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C1F87-A9DD-0335-F29C-A294322EC826}"/>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ACC6CBB0-FBF6-F0BF-CD42-D41C5E44A932}"/>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F8B6FA65-68F7-3FC0-3A9D-238A27FD73DB}"/>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4A967846-393D-0EBB-0D25-7F008EAC0296}"/>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1ED8A67F-7807-E869-A0DA-EC41EEE1A672}"/>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9A02F00-228D-E98F-CD58-A78C64FC3C4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301F21-7E10-43D2-75B2-074FF5D9379A}"/>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503161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E10DB2-7D1C-DBB7-0E0B-C0D50A369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DB93E-21FE-D0CF-4841-4818A658488C}"/>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C0F2641F-C5D6-5FD8-164E-6C70AB7EC7D6}"/>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D8B9324-BDAA-72E0-45AE-A135137ECA9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9BEA32-BCF8-788E-1DEE-7560A763B6B1}"/>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7" name="TextBox 6">
            <a:extLst>
              <a:ext uri="{FF2B5EF4-FFF2-40B4-BE49-F238E27FC236}">
                <a16:creationId xmlns:a16="http://schemas.microsoft.com/office/drawing/2014/main" id="{C7F0332E-945A-71B2-0D15-9A8E6E50AD8D}"/>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B11A1734-273E-9DFF-148E-B86E331ABBC1}"/>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09408339-7764-AFDC-94E0-17A4245E0D99}"/>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4612817-770A-78D4-C9CE-201504734EE0}"/>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EE2C438-F0F2-839A-1462-2E2C900D9B30}"/>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02242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BBE50A-F087-1151-D2B0-78FB4F1B9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F3B20-D84D-F68D-F8CC-8C0D9025F9F9}"/>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DC2E303F-C2A1-7A84-464A-BCBBBDC4CD4D}"/>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D76FA04B-09B1-CFAC-207E-7233B2DFC1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97CD349-BF79-840D-7CE4-BE4283755DD9}"/>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TextBox 3">
            <a:extLst>
              <a:ext uri="{FF2B5EF4-FFF2-40B4-BE49-F238E27FC236}">
                <a16:creationId xmlns:a16="http://schemas.microsoft.com/office/drawing/2014/main" id="{1EB17F4C-F55A-727E-1BF1-CBDE5BC9ACA6}"/>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699480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F0CFA6-66F2-D396-B1AB-2C56CFA13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4815B-98D6-2B78-3C1A-921D7C954DA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F2EFEC97-C2BD-A69D-91C6-06F71C83EDE9}"/>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7A6B4248-A32F-897B-BC6D-5D91C043AB4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3B4A150-75E9-2EA4-E7B0-7A84F60B948B}"/>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TextBox 3">
            <a:extLst>
              <a:ext uri="{FF2B5EF4-FFF2-40B4-BE49-F238E27FC236}">
                <a16:creationId xmlns:a16="http://schemas.microsoft.com/office/drawing/2014/main" id="{4EBE43B5-5145-7801-D48A-3C891E4BBCC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51385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0D0612-C303-C822-B78C-DBF9B73CD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EFED0-1FF7-2304-34EE-A96271A9C96D}"/>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B2F3082B-C976-E2CF-DEF1-DB61588CB676}"/>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Working with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Working with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Discussing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p:txBody>
      </p:sp>
      <p:sp>
        <p:nvSpPr>
          <p:cNvPr id="5" name="Footer Placeholder 4">
            <a:extLst>
              <a:ext uri="{FF2B5EF4-FFF2-40B4-BE49-F238E27FC236}">
                <a16:creationId xmlns:a16="http://schemas.microsoft.com/office/drawing/2014/main" id="{4EC4982D-EBD6-1FA7-9504-F0C153209EA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81E9E51-D6C7-1018-2342-17730071133A}"/>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7" name="TextBox 6">
            <a:extLst>
              <a:ext uri="{FF2B5EF4-FFF2-40B4-BE49-F238E27FC236}">
                <a16:creationId xmlns:a16="http://schemas.microsoft.com/office/drawing/2014/main" id="{6AF4B651-7451-B7A0-CB01-3B3D441FEC00}"/>
              </a:ext>
            </a:extLst>
          </p:cNvPr>
          <p:cNvSpPr txBox="1"/>
          <p:nvPr/>
        </p:nvSpPr>
        <p:spPr>
          <a:xfrm rot="21321536">
            <a:off x="9090717" y="4694506"/>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5491076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EF8604-971B-BD9E-7644-EAF4722E4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FABE6-1DFD-B9F0-A6DE-6E5B690BA95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9BF429A8-4E5C-CC5E-3CA6-4D76D6BF921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C5032BBE-AB3B-BF11-9236-8010BFB0BBD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22426B6-477D-9639-10E4-C58C68497B21}"/>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B14EF6D7-A7E4-629D-8441-FFD9B4C2070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12697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vectors.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(or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Learning (or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ourier New" panose="02070309020205020404" pitchFamily="49" charset="0"/>
                <a:cs typeface="Courier New" panose="02070309020205020404" pitchFamily="49" charset="0"/>
              </a:rPr>
              <a:t>embedding_layer</a:t>
            </a:r>
            <a:r>
              <a:rPr lang="en-US" sz="2400" dirty="0">
                <a:solidFill>
                  <a:schemeClr val="bg1"/>
                </a:solidFill>
                <a:latin typeface="Courier New" panose="02070309020205020404" pitchFamily="49" charset="0"/>
                <a:cs typeface="Courier New" panose="02070309020205020404" pitchFamily="49" charset="0"/>
              </a:rPr>
              <a:t> = </a:t>
            </a:r>
            <a:r>
              <a:rPr lang="en-US" sz="2400" dirty="0" err="1">
                <a:solidFill>
                  <a:schemeClr val="bg1"/>
                </a:solidFill>
                <a:latin typeface="Courier New" panose="02070309020205020404" pitchFamily="49" charset="0"/>
                <a:cs typeface="Courier New" panose="02070309020205020404" pitchFamily="49" charset="0"/>
              </a:rPr>
              <a:t>layers.Embedding</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input_dim</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max_tokens</a:t>
            </a:r>
            <a:r>
              <a:rPr lang="en-US" sz="2400" dirty="0">
                <a:solidFill>
                  <a:schemeClr val="bg1"/>
                </a:solidFill>
                <a:latin typeface="Courier New" panose="02070309020205020404" pitchFamily="49" charset="0"/>
                <a:cs typeface="Courier New" panose="02070309020205020404" pitchFamily="49" charset="0"/>
              </a:rPr>
              <a:t>, </a:t>
            </a:r>
            <a:r>
              <a:rPr lang="en-US" sz="2400" dirty="0" err="1">
                <a:solidFill>
                  <a:schemeClr val="bg1"/>
                </a:solidFill>
                <a:latin typeface="Courier New" panose="02070309020205020404" pitchFamily="49" charset="0"/>
                <a:cs typeface="Courier New" panose="02070309020205020404" pitchFamily="49" charset="0"/>
              </a:rPr>
              <a:t>output_dim</a:t>
            </a:r>
            <a:r>
              <a:rPr lang="en-US" sz="2400" dirty="0">
                <a:solidFill>
                  <a:schemeClr val="bg1"/>
                </a:solidFill>
                <a:latin typeface="Courier New" panose="02070309020205020404" pitchFamily="49" charset="0"/>
                <a:cs typeface="Courier New" panose="02070309020205020404" pitchFamily="49"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b="1" dirty="0">
                <a:solidFill>
                  <a:schemeClr val="bg1"/>
                </a:solidFill>
                <a:latin typeface="Century Gothic" panose="020B0502020202020204" pitchFamily="34" charset="0"/>
              </a:rPr>
              <a:t>Parameters:  </a:t>
            </a:r>
            <a:r>
              <a:rPr lang="en-US" sz="2400" dirty="0">
                <a:solidFill>
                  <a:schemeClr val="bg1"/>
                </a:solidFill>
                <a:latin typeface="Century Gothic" panose="020B0502020202020204" pitchFamily="34" charset="0"/>
              </a:rPr>
              <a:t>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348930" y="3333205"/>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406541" y="1713602"/>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3489" r="25720" b="9536"/>
          <a:stretch/>
        </p:blipFill>
        <p:spPr>
          <a:xfrm>
            <a:off x="1036320" y="1737360"/>
            <a:ext cx="8341935" cy="4613147"/>
          </a:xfrm>
          <a:prstGeom prst="rect">
            <a:avLst/>
          </a:prstGeom>
        </p:spPr>
      </p:pic>
    </p:spTree>
    <p:extLst>
      <p:ext uri="{BB962C8B-B14F-4D97-AF65-F5344CB8AC3E}">
        <p14:creationId xmlns:p14="http://schemas.microsoft.com/office/powerpoint/2010/main" val="17824978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50222" y="1735741"/>
            <a:ext cx="6436995" cy="4725664"/>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7993962" y="5792445"/>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  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3074" name="Picture 2" descr="WG9907 Electronic Interactive Learning Talking Poster Fruits Wall Chart,  Talking ABC Music Poster">
            <a:extLst>
              <a:ext uri="{FF2B5EF4-FFF2-40B4-BE49-F238E27FC236}">
                <a16:creationId xmlns:a16="http://schemas.microsoft.com/office/drawing/2014/main" id="{B139BA01-F10A-7570-AA1A-BB2CCCA3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6" y="1733136"/>
            <a:ext cx="416052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Princess? </a:t>
            </a:r>
            <a:r>
              <a:rPr lang="en-US" sz="2000" b="1" i="0" dirty="0" err="1">
                <a:solidFill>
                  <a:srgbClr val="E3E3E3"/>
                </a:solidFill>
                <a:effectLst/>
                <a:latin typeface="Bradley Hand ITC" panose="03070402050302030203" pitchFamily="66" charset="0"/>
              </a:rPr>
              <a:t>Prince_Paras</a:t>
            </a:r>
            <a:r>
              <a:rPr lang="en-US" sz="2000" b="1" i="0" dirty="0">
                <a:solidFill>
                  <a:srgbClr val="E3E3E3"/>
                </a:solidFill>
                <a:effectLst/>
                <a:latin typeface="Bradley Hand ITC" panose="03070402050302030203" pitchFamily="66"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136</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137</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79" y="1845734"/>
            <a:ext cx="6503671" cy="4437684"/>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a:t>
            </a:r>
          </a:p>
          <a:p>
            <a:pPr>
              <a:lnSpc>
                <a:spcPct val="150000"/>
              </a:lnSpc>
            </a:pPr>
            <a:r>
              <a:rPr lang="en-US" sz="2800" dirty="0">
                <a:solidFill>
                  <a:schemeClr val="bg1"/>
                </a:solidFill>
                <a:latin typeface="Century Gothic" panose="020B0502020202020204" pitchFamily="34" charset="0"/>
              </a:rPr>
              <a:t>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4098" name="Picture 2" descr="Neural network diagram — Science Learning Hub">
            <a:extLst>
              <a:ext uri="{FF2B5EF4-FFF2-40B4-BE49-F238E27FC236}">
                <a16:creationId xmlns:a16="http://schemas.microsoft.com/office/drawing/2014/main" id="{2F1E275D-15F0-0727-6645-F12F3B684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685998" y="1792673"/>
            <a:ext cx="4303712" cy="3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fontScale="92500" lnSpcReduction="10000"/>
          </a:bodyPr>
          <a:lstStyle/>
          <a:p>
            <a:pPr marL="0" indent="0">
              <a:lnSpc>
                <a:spcPct val="150000"/>
              </a:lnSpc>
              <a:buNone/>
            </a:pPr>
            <a:r>
              <a:rPr lang="en-US" sz="2800" b="1" dirty="0">
                <a:solidFill>
                  <a:schemeClr val="bg1"/>
                </a:solidFill>
                <a:latin typeface="Century Gothic" panose="020B0502020202020204" pitchFamily="34" charset="0"/>
              </a:rPr>
              <a:t>List of words to visualize    ['king', 'queen', 'man', 'woman', 'prince', 'princess', 'cat', 'dog', 'library', 'table', 'throne', 'chair’]</a:t>
            </a:r>
          </a:p>
          <a:p>
            <a:pPr marL="0" indent="0">
              <a:lnSpc>
                <a:spcPct val="150000"/>
              </a:lnSpc>
              <a:buNone/>
            </a:pPr>
            <a:r>
              <a:rPr lang="en-US" sz="2400" b="1" dirty="0">
                <a:solidFill>
                  <a:schemeClr val="bg1"/>
                </a:solidFill>
                <a:latin typeface="Century Gothic" panose="020B0502020202020204" pitchFamily="34" charset="0"/>
              </a:rPr>
              <a:t>Say:  </a:t>
            </a:r>
            <a:r>
              <a:rPr lang="en-US" sz="2400" dirty="0">
                <a:solidFill>
                  <a:schemeClr val="bg1"/>
                </a:solidFill>
                <a:latin typeface="Century Gothic" panose="020B0502020202020204" pitchFamily="34" charset="0"/>
              </a:rPr>
              <a:t>Royalty: king, queen, prince, princess, throne</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a:t>
            </a:r>
          </a:p>
          <a:p>
            <a:pPr>
              <a:lnSpc>
                <a:spcPct val="150000"/>
              </a:lnSpc>
            </a:pPr>
            <a:r>
              <a:rPr lang="en-US" sz="2400" dirty="0">
                <a:solidFill>
                  <a:schemeClr val="bg1"/>
                </a:solidFill>
                <a:latin typeface="Century Gothic" panose="020B0502020202020204" pitchFamily="34" charset="0"/>
              </a:rPr>
              <a:t>Books/Reading: library</a:t>
            </a:r>
          </a:p>
          <a:p>
            <a:pPr>
              <a:lnSpc>
                <a:spcPct val="150000"/>
              </a:lnSpc>
            </a:pPr>
            <a:r>
              <a:rPr lang="en-US" sz="2400" dirty="0">
                <a:solidFill>
                  <a:schemeClr val="bg1"/>
                </a:solidFill>
                <a:latin typeface="Century Gothic" panose="020B0502020202020204" pitchFamily="34" charset="0"/>
              </a:rPr>
              <a:t>Furniture: chair, table, </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9C8ECA-9D89-9DC3-D40A-6713038B7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E43AB-9DCE-32D1-7B6D-A2DF4AF7F79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0E0B5BE-041D-8BC6-3B23-760CCA2BB9C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Using Word2Vec, Plot the Embedding od the words below.</a:t>
            </a:r>
            <a:r>
              <a:rPr lang="en-US" sz="2400" dirty="0">
                <a:solidFill>
                  <a:schemeClr val="bg1"/>
                </a:solidFill>
                <a:latin typeface="Century Gothic" panose="020B0502020202020204" pitchFamily="34" charset="0"/>
              </a:rPr>
              <a:t> </a:t>
            </a:r>
          </a:p>
          <a:p>
            <a:pPr marL="0" indent="0">
              <a:lnSpc>
                <a:spcPct val="200000"/>
              </a:lnSpc>
              <a:buNone/>
            </a:pPr>
            <a:r>
              <a:rPr lang="en-US" sz="2000" b="1" dirty="0">
                <a:solidFill>
                  <a:schemeClr val="bg1"/>
                </a:solidFill>
                <a:effectLst/>
                <a:latin typeface="Courier New" panose="02070309020205020404" pitchFamily="49" charset="0"/>
              </a:rPr>
              <a:t>words = ['king', 'queen', 'prince', 'princess', 'man', 'woman’, 'cat', 'dog', 'kitten', 'puppy’, 'book', 'library', 'page', 'author’, 'chair', 'table', 'furniture', 'sofa']</a:t>
            </a:r>
          </a:p>
        </p:txBody>
      </p:sp>
      <p:sp>
        <p:nvSpPr>
          <p:cNvPr id="5" name="Footer Placeholder 4">
            <a:extLst>
              <a:ext uri="{FF2B5EF4-FFF2-40B4-BE49-F238E27FC236}">
                <a16:creationId xmlns:a16="http://schemas.microsoft.com/office/drawing/2014/main" id="{512F179D-7C61-AFFF-5614-333DA8B54AF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4F86581-C29A-2624-B305-16412C9BD3F2}"/>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Content Placeholder 2">
            <a:extLst>
              <a:ext uri="{FF2B5EF4-FFF2-40B4-BE49-F238E27FC236}">
                <a16:creationId xmlns:a16="http://schemas.microsoft.com/office/drawing/2014/main" id="{ADC76397-F8A1-913A-EF03-5FD2661C398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9FABF184-AF4C-7A27-CAA6-85EF11B4AA68}"/>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This time more accurate response??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680322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321B305-8F7E-425C-2F5A-5D85BA4C8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80D40-4605-706A-CDDE-484C5DD62DA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8257CD5F-B798-6B5C-2188-1E6A42C9576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94D5A5A-E189-4701-9796-F769C3CBB3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0EB7DA-D7EC-056E-2996-7AF19E229770}"/>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Content Placeholder 2">
            <a:extLst>
              <a:ext uri="{FF2B5EF4-FFF2-40B4-BE49-F238E27FC236}">
                <a16:creationId xmlns:a16="http://schemas.microsoft.com/office/drawing/2014/main" id="{5EC97E42-4900-ACAE-40DB-0FA3398E01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43AB0AE7-8583-9B13-A3B2-72CE4CFAD4BA}"/>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517E5392-BE1C-0C98-6B22-1074EBBE3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09679" y="1807539"/>
            <a:ext cx="3385334" cy="442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710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2A0006-7EDD-1DA3-DEBE-1231BFCC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6A2DC-B1B5-CB2E-5967-A4F8A1F913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4D005B9-7379-75D0-F7A5-8942698039F6}"/>
              </a:ext>
            </a:extLst>
          </p:cNvPr>
          <p:cNvSpPr>
            <a:spLocks noGrp="1"/>
          </p:cNvSpPr>
          <p:nvPr>
            <p:ph idx="1"/>
          </p:nvPr>
        </p:nvSpPr>
        <p:spPr>
          <a:xfrm>
            <a:off x="1097280" y="1737360"/>
            <a:ext cx="10427781" cy="4684229"/>
          </a:xfrm>
        </p:spPr>
        <p:txBody>
          <a:bodyPr>
            <a:normAutofit fontScale="77500" lnSpcReduction="20000"/>
          </a:bodyPr>
          <a:lstStyle/>
          <a:p>
            <a:pPr marL="0" indent="0">
              <a:lnSpc>
                <a:spcPct val="200000"/>
              </a:lnSpc>
              <a:buNone/>
            </a:pPr>
            <a:r>
              <a:rPr lang="en-US" sz="2800" b="1" dirty="0">
                <a:solidFill>
                  <a:schemeClr val="bg1"/>
                </a:solidFill>
                <a:latin typeface="Century Gothic" panose="020B0502020202020204" pitchFamily="34" charset="0"/>
              </a:rPr>
              <a:t>List of words to visualize: </a:t>
            </a:r>
            <a:r>
              <a:rPr lang="en-US" sz="2800"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00000"/>
              </a:lnSpc>
              <a:buNone/>
            </a:pPr>
            <a:r>
              <a:rPr lang="en-US" sz="2600" b="1" dirty="0">
                <a:solidFill>
                  <a:schemeClr val="bg1"/>
                </a:solidFill>
                <a:latin typeface="Century Gothic" panose="020B0502020202020204" pitchFamily="34" charset="0"/>
              </a:rPr>
              <a:t>Say:  </a:t>
            </a:r>
            <a:r>
              <a:rPr lang="en-US" sz="2600" dirty="0">
                <a:solidFill>
                  <a:schemeClr val="bg1"/>
                </a:solidFill>
                <a:latin typeface="Century Gothic" panose="020B0502020202020204" pitchFamily="34" charset="0"/>
              </a:rPr>
              <a:t>Royalty: king, queen, prince, princess</a:t>
            </a:r>
          </a:p>
          <a:p>
            <a:pPr marL="0" indent="0">
              <a:lnSpc>
                <a:spcPct val="100000"/>
              </a:lnSpc>
              <a:buNone/>
            </a:pPr>
            <a:r>
              <a:rPr lang="en-US" sz="2600" dirty="0">
                <a:solidFill>
                  <a:schemeClr val="bg1"/>
                </a:solidFill>
                <a:latin typeface="Century Gothic" panose="020B0502020202020204" pitchFamily="34" charset="0"/>
              </a:rPr>
              <a:t>Gender: man, woman</a:t>
            </a:r>
          </a:p>
          <a:p>
            <a:pPr marL="0" indent="0">
              <a:lnSpc>
                <a:spcPct val="100000"/>
              </a:lnSpc>
              <a:buNone/>
            </a:pPr>
            <a:r>
              <a:rPr lang="en-US" sz="2600" dirty="0">
                <a:solidFill>
                  <a:schemeClr val="bg1"/>
                </a:solidFill>
                <a:latin typeface="Century Gothic" panose="020B0502020202020204" pitchFamily="34" charset="0"/>
              </a:rPr>
              <a:t>Pets/Animals: cat, dog, kitten, puppy</a:t>
            </a:r>
          </a:p>
          <a:p>
            <a:pPr marL="0" indent="0">
              <a:lnSpc>
                <a:spcPct val="100000"/>
              </a:lnSpc>
              <a:buNone/>
            </a:pPr>
            <a:r>
              <a:rPr lang="en-US" sz="2600" dirty="0">
                <a:solidFill>
                  <a:schemeClr val="bg1"/>
                </a:solidFill>
                <a:latin typeface="Century Gothic" panose="020B0502020202020204" pitchFamily="34" charset="0"/>
              </a:rPr>
              <a:t>Books/Reading: book, library, page, author</a:t>
            </a:r>
          </a:p>
          <a:p>
            <a:pPr marL="0" indent="0">
              <a:lnSpc>
                <a:spcPct val="100000"/>
              </a:lnSpc>
              <a:buNone/>
            </a:pPr>
            <a:r>
              <a:rPr lang="en-US" sz="26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AF18A17E-0884-541C-EEEA-05DD40630B4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191F5B-0881-B45F-832B-C387924364C8}"/>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sp>
        <p:nvSpPr>
          <p:cNvPr id="4" name="Content Placeholder 2">
            <a:extLst>
              <a:ext uri="{FF2B5EF4-FFF2-40B4-BE49-F238E27FC236}">
                <a16:creationId xmlns:a16="http://schemas.microsoft.com/office/drawing/2014/main" id="{D1187B2B-AA23-E500-0534-3846D5346EB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350D59E1-4091-C862-E36B-908C2EC8A599}"/>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834949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5BBF64-64B5-87CB-82EC-517D98B29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78EB5-90C1-F3E8-EE7B-C22F11138031}"/>
              </a:ext>
            </a:extLst>
          </p:cNvPr>
          <p:cNvSpPr>
            <a:spLocks noGrp="1"/>
          </p:cNvSpPr>
          <p:nvPr>
            <p:ph idx="1"/>
          </p:nvPr>
        </p:nvSpPr>
        <p:spPr>
          <a:xfrm>
            <a:off x="307819" y="1654629"/>
            <a:ext cx="3452047" cy="4766960"/>
          </a:xfrm>
        </p:spPr>
        <p:txBody>
          <a:bodyPr>
            <a:normAutofit fontScale="92500" lnSpcReduction="10000"/>
          </a:bodyPr>
          <a:lstStyle/>
          <a:p>
            <a:pPr marL="0" indent="0">
              <a:lnSpc>
                <a:spcPct val="150000"/>
              </a:lnSpc>
              <a:buNone/>
            </a:pPr>
            <a:r>
              <a:rPr lang="en-US" b="1" dirty="0">
                <a:solidFill>
                  <a:schemeClr val="bg1"/>
                </a:solidFill>
                <a:latin typeface="Century Gothic" panose="020B0502020202020204" pitchFamily="34" charset="0"/>
              </a:rPr>
              <a:t>List of words to visualize: </a:t>
            </a:r>
            <a:r>
              <a:rPr lang="en-US" b="1" dirty="0">
                <a:solidFill>
                  <a:schemeClr val="bg1"/>
                </a:solidFill>
                <a:effectLst/>
                <a:latin typeface="Courier New" panose="02070309020205020404" pitchFamily="49" charset="0"/>
              </a:rPr>
              <a:t>['king', 'queen', 'prince', 'princess', 'man', 'woman’, 'cat', 'dog', 'kitten', 'puppy’, 'book', 'library', 'page', 'author’, 'chair', 'table', 'furniture', 'sofa’]</a:t>
            </a:r>
          </a:p>
          <a:p>
            <a:pPr marL="0" indent="0">
              <a:lnSpc>
                <a:spcPct val="150000"/>
              </a:lnSpc>
              <a:buNone/>
            </a:pPr>
            <a:r>
              <a:rPr lang="en-US"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E88A46B9-D54C-1918-8F4C-64BE280696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243D0BA-1ADB-DB58-7FFA-C1F26B0AD818}"/>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
        <p:nvSpPr>
          <p:cNvPr id="4" name="Content Placeholder 2">
            <a:extLst>
              <a:ext uri="{FF2B5EF4-FFF2-40B4-BE49-F238E27FC236}">
                <a16:creationId xmlns:a16="http://schemas.microsoft.com/office/drawing/2014/main" id="{12098BBB-3CC0-737F-609D-7BB6061D8F8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05FB6FA2-B85B-2F82-A613-C78828B8556F}"/>
              </a:ext>
            </a:extLst>
          </p:cNvPr>
          <p:cNvSpPr txBox="1"/>
          <p:nvPr/>
        </p:nvSpPr>
        <p:spPr>
          <a:xfrm rot="21421172">
            <a:off x="1432316" y="5998237"/>
            <a:ext cx="2822082" cy="369332"/>
          </a:xfrm>
          <a:prstGeom prst="rect">
            <a:avLst/>
          </a:prstGeom>
          <a:noFill/>
        </p:spPr>
        <p:txBody>
          <a:bodyPr wrap="square">
            <a:spAutoFit/>
          </a:bodyPr>
          <a:lstStyle/>
          <a:p>
            <a:pPr algn="ctr"/>
            <a:r>
              <a:rPr lang="en-US" sz="1800" b="1" kern="1200" dirty="0">
                <a:solidFill>
                  <a:srgbClr val="FFFFFF"/>
                </a:solidFill>
                <a:effectLst/>
                <a:latin typeface="Bradley Hand ITC" panose="03070402050302030203" pitchFamily="66" charset="0"/>
              </a:rPr>
              <a:t>Interesting right!!</a:t>
            </a:r>
            <a:endParaRPr lang="en-US" sz="2000" b="1" dirty="0">
              <a:latin typeface="Bradley Hand ITC" panose="03070402050302030203" pitchFamily="66" charset="0"/>
              <a:cs typeface="Arial"/>
            </a:endParaRPr>
          </a:p>
        </p:txBody>
      </p:sp>
      <p:pic>
        <p:nvPicPr>
          <p:cNvPr id="1026" name="Picture 2">
            <a:extLst>
              <a:ext uri="{FF2B5EF4-FFF2-40B4-BE49-F238E27FC236}">
                <a16:creationId xmlns:a16="http://schemas.microsoft.com/office/drawing/2014/main" id="{27EEC205-A9D3-0B24-8EFF-A2EB7A10D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866" y="102758"/>
            <a:ext cx="8269511" cy="621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4883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8333357" y="5500384"/>
            <a:ext cx="335727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p>
          <a:p>
            <a:pPr algn="ctr"/>
            <a:r>
              <a:rPr lang="en-US" sz="2000" b="1" dirty="0" err="1">
                <a:solidFill>
                  <a:schemeClr val="bg1"/>
                </a:solidFill>
                <a:latin typeface="Century Gothic" panose="020B0502020202020204" pitchFamily="34" charset="0"/>
              </a:rPr>
              <a:t>GloVe</a:t>
            </a:r>
            <a:r>
              <a:rPr lang="en-US" sz="2000" b="1" spc="65" dirty="0">
                <a:solidFill>
                  <a:srgbClr val="FFFFFF"/>
                </a:solidFill>
                <a:latin typeface="Bradley Hand ITC" panose="03070402050302030203" pitchFamily="66" charset="0"/>
                <a:cs typeface="Arial"/>
              </a:rPr>
              <a:t> == Global Vectors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338306" y="5402965"/>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1" y="1845733"/>
            <a:ext cx="6522720" cy="4793191"/>
          </a:xfrm>
        </p:spPr>
        <p:txBody>
          <a:bodyPr>
            <a:normAutofit/>
          </a:bodyPr>
          <a:lstStyle/>
          <a:p>
            <a:pPr>
              <a:lnSpc>
                <a:spcPct val="150000"/>
              </a:lnSpc>
            </a:pPr>
            <a:r>
              <a:rPr lang="en-US" sz="27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7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7" name="Picture 2" descr="Neural network diagram — Science Learning Hub">
            <a:extLst>
              <a:ext uri="{FF2B5EF4-FFF2-40B4-BE49-F238E27FC236}">
                <a16:creationId xmlns:a16="http://schemas.microsoft.com/office/drawing/2014/main" id="{F9569E6B-F709-B84D-8E1A-6D2BAE2FE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43"/>
          <a:stretch/>
        </p:blipFill>
        <p:spPr bwMode="auto">
          <a:xfrm>
            <a:off x="7200900" y="1845734"/>
            <a:ext cx="4857750" cy="34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0426"/>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155</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6275070" cy="4310623"/>
          </a:xfrm>
        </p:spPr>
        <p:txBody>
          <a:bodyPr>
            <a:normAutofit fontScale="92500"/>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E3E2E9DF-439C-BD3E-8002-37C59E7EB5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B518396B-4736-824F-4A93-2E1C719DBCF3}"/>
              </a:ext>
            </a:extLst>
          </p:cNvPr>
          <p:cNvPicPr>
            <a:picLocks noChangeAspect="1"/>
          </p:cNvPicPr>
          <p:nvPr/>
        </p:nvPicPr>
        <p:blipFill>
          <a:blip r:embed="rId2">
            <a:extLst>
              <a:ext uri="{28A0092B-C50C-407E-A947-70E740481C1C}">
                <a14:useLocalDpi xmlns:a14="http://schemas.microsoft.com/office/drawing/2010/main" val="0"/>
              </a:ext>
            </a:extLst>
          </a:blip>
          <a:srcRect l="1811" t="2599" r="5431" b="49758"/>
          <a:stretch/>
        </p:blipFill>
        <p:spPr>
          <a:xfrm>
            <a:off x="7181859" y="1947715"/>
            <a:ext cx="4638665" cy="3267369"/>
          </a:xfrm>
          <a:prstGeom prst="rect">
            <a:avLst/>
          </a:prstGeom>
        </p:spPr>
      </p:pic>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a:t>
            </a:r>
            <a:r>
              <a:rPr lang="en-US" sz="2400" b="1" dirty="0">
                <a:solidFill>
                  <a:schemeClr val="bg1"/>
                </a:solidFill>
                <a:latin typeface="Century Gothic" panose="020B0502020202020204" pitchFamily="34" charset="0"/>
              </a:rPr>
              <a:t>Laurens van der </a:t>
            </a:r>
            <a:r>
              <a:rPr lang="en-US" sz="2400" b="1" dirty="0" err="1">
                <a:solidFill>
                  <a:schemeClr val="bg1"/>
                </a:solidFill>
                <a:latin typeface="Century Gothic" panose="020B0502020202020204" pitchFamily="34" charset="0"/>
              </a:rPr>
              <a:t>Maaten</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in collaboration with </a:t>
            </a:r>
            <a:r>
              <a:rPr lang="en-US" sz="2400" b="1" dirty="0">
                <a:solidFill>
                  <a:schemeClr val="bg1"/>
                </a:solidFill>
                <a:latin typeface="Century Gothic" panose="020B0502020202020204" pitchFamily="34" charset="0"/>
              </a:rPr>
              <a:t>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163</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164</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165</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166</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167</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168</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169</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FAFEF5-51D2-3CA2-1A77-85EFFFB14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EA5B0-1CDC-6F3D-F244-0971972E45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30A0E5BE-E95E-E2D2-0F9E-0A84168B3FD7}"/>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977661D5-9AE0-8A30-D408-2E4CC5FC6C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6F6A4-69D5-CA79-5B8B-D1B635E7DBA8}"/>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sp>
        <p:nvSpPr>
          <p:cNvPr id="4" name="TextBox 3">
            <a:extLst>
              <a:ext uri="{FF2B5EF4-FFF2-40B4-BE49-F238E27FC236}">
                <a16:creationId xmlns:a16="http://schemas.microsoft.com/office/drawing/2014/main" id="{C9381273-6A78-D645-8891-3AE3B7A4A67F}"/>
              </a:ext>
            </a:extLst>
          </p:cNvPr>
          <p:cNvSpPr txBox="1"/>
          <p:nvPr/>
        </p:nvSpPr>
        <p:spPr>
          <a:xfrm rot="21429679">
            <a:off x="10062089" y="5378703"/>
            <a:ext cx="2027767"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
        <p:nvSpPr>
          <p:cNvPr id="7" name="AutoShape 2" descr="Handwritten Character Recognition Using Deep-Learning | Semantic Scholar">
            <a:extLst>
              <a:ext uri="{FF2B5EF4-FFF2-40B4-BE49-F238E27FC236}">
                <a16:creationId xmlns:a16="http://schemas.microsoft.com/office/drawing/2014/main" id="{FEDB7520-780B-FD1C-C555-A7FA3B3FB4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89DE3A0-A53F-B9BD-2765-2B041C43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1" y="1945524"/>
            <a:ext cx="8475649" cy="4514262"/>
          </a:xfrm>
          <a:prstGeom prst="rect">
            <a:avLst/>
          </a:prstGeom>
        </p:spPr>
      </p:pic>
    </p:spTree>
    <p:extLst>
      <p:ext uri="{BB962C8B-B14F-4D97-AF65-F5344CB8AC3E}">
        <p14:creationId xmlns:p14="http://schemas.microsoft.com/office/powerpoint/2010/main" val="175313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170</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171</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172</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173</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174</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175</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89511F-4831-EB98-0C38-BE0D9D260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FEC27-BF34-5DBB-C62C-A210954E9DA5}"/>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ANSWERS</a:t>
            </a:r>
          </a:p>
        </p:txBody>
      </p:sp>
      <p:sp>
        <p:nvSpPr>
          <p:cNvPr id="5" name="Footer Placeholder 4">
            <a:extLst>
              <a:ext uri="{FF2B5EF4-FFF2-40B4-BE49-F238E27FC236}">
                <a16:creationId xmlns:a16="http://schemas.microsoft.com/office/drawing/2014/main" id="{3EFC6F35-BAE1-61BC-F933-A93DF59FF53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C5BC9C2-168C-D624-478A-44D8EAB55DB1}"/>
              </a:ext>
            </a:extLst>
          </p:cNvPr>
          <p:cNvSpPr>
            <a:spLocks noGrp="1"/>
          </p:cNvSpPr>
          <p:nvPr>
            <p:ph type="sldNum" sz="quarter" idx="12"/>
          </p:nvPr>
        </p:nvSpPr>
        <p:spPr/>
        <p:txBody>
          <a:bodyPr/>
          <a:lstStyle/>
          <a:p>
            <a:fld id="{7F537688-BEAE-4904-826F-1C1E0645A5D0}" type="slidenum">
              <a:rPr lang="en-US" sz="2000" smtClean="0"/>
              <a:t>176</a:t>
            </a:fld>
            <a:endParaRPr lang="en-US" sz="2000" dirty="0"/>
          </a:p>
        </p:txBody>
      </p:sp>
      <p:sp>
        <p:nvSpPr>
          <p:cNvPr id="4" name="Content Placeholder 2">
            <a:extLst>
              <a:ext uri="{FF2B5EF4-FFF2-40B4-BE49-F238E27FC236}">
                <a16:creationId xmlns:a16="http://schemas.microsoft.com/office/drawing/2014/main" id="{2C14FF3D-C5C3-3F12-7BC0-421B44FA83A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E7AA5B04-3467-5462-4EA6-2E861D9DEE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1729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02490AA-0192-DC71-4E2C-39B11624E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F393E-87E6-8044-84D5-B7B4140A044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9CB08188-E73D-8A00-E3D6-CF7FE1871583}"/>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79FE52A3-0A68-4D29-0861-ED350C4A8950}"/>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576A1A9-3A91-3751-5680-A2A2CEA60EC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DA24625E-E422-B3FF-2D4E-5D328370B06C}"/>
              </a:ext>
            </a:extLst>
          </p:cNvPr>
          <p:cNvSpPr>
            <a:spLocks noGrp="1"/>
          </p:cNvSpPr>
          <p:nvPr>
            <p:ph type="sldNum" sz="quarter" idx="12"/>
          </p:nvPr>
        </p:nvSpPr>
        <p:spPr/>
        <p:txBody>
          <a:bodyPr/>
          <a:lstStyle/>
          <a:p>
            <a:fld id="{7F537688-BEAE-4904-826F-1C1E0645A5D0}" type="slidenum">
              <a:rPr lang="en-US" sz="1800" smtClean="0"/>
              <a:t>177</a:t>
            </a:fld>
            <a:endParaRPr lang="en-US" sz="1800" dirty="0"/>
          </a:p>
        </p:txBody>
      </p:sp>
      <p:sp>
        <p:nvSpPr>
          <p:cNvPr id="4" name="TextBox 3">
            <a:extLst>
              <a:ext uri="{FF2B5EF4-FFF2-40B4-BE49-F238E27FC236}">
                <a16:creationId xmlns:a16="http://schemas.microsoft.com/office/drawing/2014/main" id="{9DAD065C-D7C7-C4B0-68FC-5F141038692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25</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1541865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50157D-EB2B-5616-E2C1-15EAC7DF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B7075-8D2B-9685-4921-8CE987CC13A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TRANSFORMERS, ATTENTION AND PRETRAINED NLP MODELS (HUGGING FACE, GPT)</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9CA7E4D-6CDD-6932-A7E8-5578406E73A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803546F6-C8C7-1360-1526-7D41047D7063}"/>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F1B41D68-F0EA-23D4-9623-56FCEA7D6D9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220AC72-CC32-E29D-5E39-C510A40F4532}"/>
              </a:ext>
            </a:extLst>
          </p:cNvPr>
          <p:cNvSpPr>
            <a:spLocks noGrp="1"/>
          </p:cNvSpPr>
          <p:nvPr>
            <p:ph type="sldNum" sz="quarter" idx="12"/>
          </p:nvPr>
        </p:nvSpPr>
        <p:spPr/>
        <p:txBody>
          <a:bodyPr/>
          <a:lstStyle/>
          <a:p>
            <a:fld id="{7F537688-BEAE-4904-826F-1C1E0645A5D0}" type="slidenum">
              <a:rPr lang="en-US" sz="1800" smtClean="0"/>
              <a:t>178</a:t>
            </a:fld>
            <a:endParaRPr lang="en-US" sz="1800" dirty="0"/>
          </a:p>
        </p:txBody>
      </p:sp>
      <p:sp>
        <p:nvSpPr>
          <p:cNvPr id="4" name="TextBox 3">
            <a:extLst>
              <a:ext uri="{FF2B5EF4-FFF2-40B4-BE49-F238E27FC236}">
                <a16:creationId xmlns:a16="http://schemas.microsoft.com/office/drawing/2014/main" id="{63C9E35B-357F-A1EA-685B-B8B541302DDE}"/>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673DB4-03FE-4DDD-7326-09E9B375632E}"/>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25</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984285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7FF1D5-3C48-307B-EBD5-28E690A5FA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E4955-5E71-C57B-B71B-B720E100858D}"/>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07486D92-8122-DDAB-ED27-9B9B7494ACFB}"/>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A6706B72-EA28-0E6F-10CF-A91886CF2418}"/>
              </a:ext>
            </a:extLst>
          </p:cNvPr>
          <p:cNvSpPr txBox="1"/>
          <p:nvPr/>
        </p:nvSpPr>
        <p:spPr>
          <a:xfrm rot="21321536">
            <a:off x="8539803" y="5191092"/>
            <a:ext cx="1995736" cy="598241"/>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Project Class</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0BA8E2D3-BCB0-644F-DCD6-E8411EB46E8A}"/>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1BE07106-4A82-545B-0596-32C5666AC160}"/>
              </a:ext>
            </a:extLst>
          </p:cNvPr>
          <p:cNvSpPr>
            <a:spLocks noGrp="1"/>
          </p:cNvSpPr>
          <p:nvPr>
            <p:ph type="sldNum" sz="quarter" idx="12"/>
          </p:nvPr>
        </p:nvSpPr>
        <p:spPr/>
        <p:txBody>
          <a:bodyPr/>
          <a:lstStyle/>
          <a:p>
            <a:fld id="{7F537688-BEAE-4904-826F-1C1E0645A5D0}" type="slidenum">
              <a:rPr lang="en-US" sz="2000" smtClean="0"/>
              <a:t>179</a:t>
            </a:fld>
            <a:endParaRPr lang="en-US" sz="2000" dirty="0"/>
          </a:p>
        </p:txBody>
      </p:sp>
    </p:spTree>
    <p:extLst>
      <p:ext uri="{BB962C8B-B14F-4D97-AF65-F5344CB8AC3E}">
        <p14:creationId xmlns:p14="http://schemas.microsoft.com/office/powerpoint/2010/main" val="123246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36AB7F-B72F-FB29-02C2-B12EF5F7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058F5-44C0-E5BE-3819-CBCAAA167A2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F82E84AD-3779-E70C-4016-619A7CE8B06A}"/>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6D6FFF66-94AD-97C8-F303-FD2158DC9A3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0F355A-409A-0E1D-0D70-6D6405F33950}"/>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A2F9E5BB-4BB4-6604-9981-E442970AE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and-written digit recognition using an artificial neural network ...">
            <a:extLst>
              <a:ext uri="{FF2B5EF4-FFF2-40B4-BE49-F238E27FC236}">
                <a16:creationId xmlns:a16="http://schemas.microsoft.com/office/drawing/2014/main" id="{1B95584C-C1C4-B2E9-E19A-DC7D49FAC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 t="-278" r="297" b="9451"/>
          <a:stretch/>
        </p:blipFill>
        <p:spPr bwMode="auto">
          <a:xfrm>
            <a:off x="1097280" y="2269693"/>
            <a:ext cx="10560410" cy="35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1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D6BCEA-0B71-5FEE-5DE2-8687BADBA8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259C11-E389-9525-6924-BD01C2381514}"/>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C7D9186-2068-5E1E-7077-07255B28C816}"/>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 This is the fourth class</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C3882405-92F8-AD6A-5040-B6A8A130E1C8}"/>
              </a:ext>
            </a:extLst>
          </p:cNvPr>
          <p:cNvSpPr txBox="1"/>
          <p:nvPr/>
        </p:nvSpPr>
        <p:spPr>
          <a:xfrm rot="21321536">
            <a:off x="5752289" y="4930164"/>
            <a:ext cx="6096000" cy="598241"/>
          </a:xfrm>
          <a:prstGeom prst="rect">
            <a:avLst/>
          </a:prstGeom>
          <a:noFill/>
        </p:spPr>
        <p:txBody>
          <a:bodyPr wrap="square">
            <a:spAutoFit/>
          </a:bodyPr>
          <a:lstStyle/>
          <a:p>
            <a:pPr algn="ctr">
              <a:lnSpc>
                <a:spcPts val="4305"/>
              </a:lnSpc>
            </a:pPr>
            <a:r>
              <a:rPr lang="en-US" sz="2400" b="1" spc="65" dirty="0" err="1">
                <a:solidFill>
                  <a:srgbClr val="FFFFFF"/>
                </a:solidFill>
                <a:latin typeface="Bradley Hand ITC" panose="03070402050302030203" pitchFamily="66" charset="0"/>
                <a:cs typeface="Arial"/>
              </a:rPr>
              <a:t>Yuppppp</a:t>
            </a:r>
            <a:r>
              <a:rPr lang="en-US" sz="2400" b="1" spc="65" dirty="0">
                <a:solidFill>
                  <a:srgbClr val="FFFFFF"/>
                </a:solidFill>
                <a:latin typeface="Bradley Hand ITC" panose="03070402050302030203" pitchFamily="66" charset="0"/>
                <a:cs typeface="Arial"/>
              </a:rPr>
              <a:t>, Last Class</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0FA78EC-641F-384B-B32C-BE6387D406BC}"/>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B3840E4-1356-C478-9FB2-4F3FDBB047DF}"/>
              </a:ext>
            </a:extLst>
          </p:cNvPr>
          <p:cNvSpPr>
            <a:spLocks noGrp="1"/>
          </p:cNvSpPr>
          <p:nvPr>
            <p:ph type="sldNum" sz="quarter" idx="12"/>
          </p:nvPr>
        </p:nvSpPr>
        <p:spPr/>
        <p:txBody>
          <a:bodyPr/>
          <a:lstStyle/>
          <a:p>
            <a:fld id="{7F537688-BEAE-4904-826F-1C1E0645A5D0}" type="slidenum">
              <a:rPr lang="en-US" sz="2000" smtClean="0"/>
              <a:t>180</a:t>
            </a:fld>
            <a:endParaRPr lang="en-US" sz="2000" dirty="0"/>
          </a:p>
        </p:txBody>
      </p:sp>
    </p:spTree>
    <p:extLst>
      <p:ext uri="{BB962C8B-B14F-4D97-AF65-F5344CB8AC3E}">
        <p14:creationId xmlns:p14="http://schemas.microsoft.com/office/powerpoint/2010/main" val="18941965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0649D6-2892-9CBE-6E65-59ED9505E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E41D2-2471-E650-D551-A43E4FE7B0E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C21E68AC-3A4E-2B52-1469-8ACB68956356}"/>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0498E6E5-61C4-2C14-F6AF-DB591C666591}"/>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5D06A16-5BB8-17CF-6674-F1A1CE430A7C}"/>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2ED2405D-AC43-3635-7F8F-E7C094ADD1E0}"/>
              </a:ext>
            </a:extLst>
          </p:cNvPr>
          <p:cNvSpPr>
            <a:spLocks noGrp="1"/>
          </p:cNvSpPr>
          <p:nvPr>
            <p:ph type="sldNum" sz="quarter" idx="12"/>
          </p:nvPr>
        </p:nvSpPr>
        <p:spPr/>
        <p:txBody>
          <a:bodyPr/>
          <a:lstStyle/>
          <a:p>
            <a:fld id="{7F537688-BEAE-4904-826F-1C1E0645A5D0}" type="slidenum">
              <a:rPr lang="en-US" sz="2000" smtClean="0"/>
              <a:t>181</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6177EF78-F43B-DE03-8596-0167BBB1253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1595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362CBF-80AD-747F-3409-AFD1619FD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42908E-B735-E39D-2414-2E2C31593AA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7873BE3B-B58A-C589-6161-F1D57E598593}"/>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CD166414-5997-B4A6-449B-BD1B1193E7BE}"/>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1A1B0C1-2544-BE09-E330-BF0A11648FF6}"/>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01DB4877-96B3-95DB-47F4-D5CE02E6C3AD}"/>
              </a:ext>
            </a:extLst>
          </p:cNvPr>
          <p:cNvSpPr>
            <a:spLocks noGrp="1"/>
          </p:cNvSpPr>
          <p:nvPr>
            <p:ph type="sldNum" sz="quarter" idx="12"/>
          </p:nvPr>
        </p:nvSpPr>
        <p:spPr/>
        <p:txBody>
          <a:bodyPr/>
          <a:lstStyle/>
          <a:p>
            <a:fld id="{7F537688-BEAE-4904-826F-1C1E0645A5D0}" type="slidenum">
              <a:rPr lang="en-US" sz="2000" smtClean="0"/>
              <a:t>182</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1785CF5F-8500-CAA6-CC09-04148082CFA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19EE03-24EC-C1DF-D240-CDA034368CEA}"/>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479380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3BAB97-DC2C-3660-D6EE-AE62F009A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1C79C-CFF6-411D-F28B-76A8FAF94337}"/>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5F15454D-360F-9120-EC2F-821CEB7A1D49}"/>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ED3E476-0CBB-CEDD-1B36-EF2841CB5A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045CC13-CC86-7D9A-5E3F-4E8218C51F1E}"/>
              </a:ext>
            </a:extLst>
          </p:cNvPr>
          <p:cNvSpPr>
            <a:spLocks noGrp="1"/>
          </p:cNvSpPr>
          <p:nvPr>
            <p:ph type="sldNum" sz="quarter" idx="12"/>
          </p:nvPr>
        </p:nvSpPr>
        <p:spPr/>
        <p:txBody>
          <a:bodyPr/>
          <a:lstStyle/>
          <a:p>
            <a:fld id="{7F537688-BEAE-4904-826F-1C1E0645A5D0}" type="slidenum">
              <a:rPr lang="en-US" sz="2000" smtClean="0"/>
              <a:t>183</a:t>
            </a:fld>
            <a:endParaRPr lang="en-US" sz="2000" dirty="0"/>
          </a:p>
        </p:txBody>
      </p:sp>
      <p:sp>
        <p:nvSpPr>
          <p:cNvPr id="7" name="TextBox 6">
            <a:extLst>
              <a:ext uri="{FF2B5EF4-FFF2-40B4-BE49-F238E27FC236}">
                <a16:creationId xmlns:a16="http://schemas.microsoft.com/office/drawing/2014/main" id="{8E88CE6A-AC31-F6B6-1FDD-B4A5D5BBDBB1}"/>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3D35C8CA-74C6-FEAF-2974-1D000E29DF9B}"/>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AE9C093-367D-53F8-1F09-D913107FF4CE}"/>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D63FFDB1-3ECD-374A-1711-FE7D53641F6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5B7FC688-82E2-AF11-4655-C4AE6098488D}"/>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817752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C112238-5D2C-AA59-0C72-C52E595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EC814-FAA0-B399-9736-40B4B10BE463}"/>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(First Class)</a:t>
            </a:r>
          </a:p>
        </p:txBody>
      </p:sp>
      <p:sp>
        <p:nvSpPr>
          <p:cNvPr id="3" name="Content Placeholder 2">
            <a:extLst>
              <a:ext uri="{FF2B5EF4-FFF2-40B4-BE49-F238E27FC236}">
                <a16:creationId xmlns:a16="http://schemas.microsoft.com/office/drawing/2014/main" id="{1A7E5836-3BFB-9F87-7F64-754D1BC89BD4}"/>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74C3BFC2-2C9B-0EF0-D0F3-119B85165C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F41DD6-EA34-312C-B03F-0F85C8B26108}"/>
              </a:ext>
            </a:extLst>
          </p:cNvPr>
          <p:cNvSpPr>
            <a:spLocks noGrp="1"/>
          </p:cNvSpPr>
          <p:nvPr>
            <p:ph type="sldNum" sz="quarter" idx="12"/>
          </p:nvPr>
        </p:nvSpPr>
        <p:spPr/>
        <p:txBody>
          <a:bodyPr/>
          <a:lstStyle/>
          <a:p>
            <a:fld id="{7F537688-BEAE-4904-826F-1C1E0645A5D0}" type="slidenum">
              <a:rPr lang="en-US" sz="2000" smtClean="0"/>
              <a:t>184</a:t>
            </a:fld>
            <a:endParaRPr lang="en-US" sz="2000" dirty="0"/>
          </a:p>
        </p:txBody>
      </p:sp>
      <p:sp>
        <p:nvSpPr>
          <p:cNvPr id="4" name="TextBox 3">
            <a:extLst>
              <a:ext uri="{FF2B5EF4-FFF2-40B4-BE49-F238E27FC236}">
                <a16:creationId xmlns:a16="http://schemas.microsoft.com/office/drawing/2014/main" id="{ADFCC6D5-C5B8-B934-81B0-A4C6D22FA4A0}"/>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141496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E2A48D-D466-B3D8-C6A0-1C049D77F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EC25B-FC55-CC5D-BD5C-4D39BA62B0BD}"/>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(Second Class)</a:t>
            </a:r>
          </a:p>
        </p:txBody>
      </p:sp>
      <p:sp>
        <p:nvSpPr>
          <p:cNvPr id="3" name="Content Placeholder 2">
            <a:extLst>
              <a:ext uri="{FF2B5EF4-FFF2-40B4-BE49-F238E27FC236}">
                <a16:creationId xmlns:a16="http://schemas.microsoft.com/office/drawing/2014/main" id="{55C1FB80-3C9C-B03A-87E3-C623C4CACEB3}"/>
              </a:ext>
            </a:extLst>
          </p:cNvPr>
          <p:cNvSpPr>
            <a:spLocks noGrp="1"/>
          </p:cNvSpPr>
          <p:nvPr>
            <p:ph idx="1"/>
          </p:nvPr>
        </p:nvSpPr>
        <p:spPr>
          <a:xfrm>
            <a:off x="1097279" y="1760828"/>
            <a:ext cx="10636011" cy="4576598"/>
          </a:xfrm>
        </p:spPr>
        <p:txBody>
          <a:bodyPr>
            <a:normAutofit fontScale="70000" lnSpcReduction="20000"/>
          </a:bodyPr>
          <a:lstStyle/>
          <a:p>
            <a:pPr>
              <a:lnSpc>
                <a:spcPct val="120000"/>
              </a:lnSpc>
            </a:pPr>
            <a:r>
              <a:rPr lang="en-US" sz="2400" b="1" dirty="0">
                <a:solidFill>
                  <a:schemeClr val="bg1"/>
                </a:solidFill>
                <a:latin typeface="Century Gothic" panose="020B0502020202020204" pitchFamily="34" charset="0"/>
              </a:rPr>
              <a:t>1️⃣ How Computer Understands Text: </a:t>
            </a:r>
            <a:r>
              <a:rPr lang="en-US" sz="2400" dirty="0">
                <a:solidFill>
                  <a:schemeClr val="bg1"/>
                </a:solidFill>
                <a:latin typeface="Century Gothic" panose="020B0502020202020204" pitchFamily="34" charset="0"/>
              </a:rPr>
              <a:t>1. Text Preprocessing</a:t>
            </a:r>
          </a:p>
          <a:p>
            <a:pPr>
              <a:lnSpc>
                <a:spcPct val="120000"/>
              </a:lnSpc>
            </a:pPr>
            <a:r>
              <a:rPr lang="en-US" sz="2400" b="1" dirty="0">
                <a:solidFill>
                  <a:schemeClr val="bg1"/>
                </a:solidFill>
                <a:latin typeface="Century Gothic" panose="020B0502020202020204" pitchFamily="34" charset="0"/>
              </a:rPr>
              <a:t>2️⃣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 </a:t>
            </a:r>
          </a:p>
          <a:p>
            <a:pPr>
              <a:lnSpc>
                <a:spcPct val="120000"/>
              </a:lnSpc>
            </a:pPr>
            <a:r>
              <a:rPr lang="en-US" sz="2400" b="1" dirty="0">
                <a:solidFill>
                  <a:schemeClr val="bg1"/>
                </a:solidFill>
                <a:latin typeface="Century Gothic" panose="020B0502020202020204" pitchFamily="34" charset="0"/>
              </a:rPr>
              <a:t>3️⃣ How Computer Understands Text: </a:t>
            </a:r>
            <a:r>
              <a:rPr lang="en-US" sz="2400" dirty="0">
                <a:solidFill>
                  <a:schemeClr val="bg1"/>
                </a:solidFill>
                <a:latin typeface="Century Gothic" panose="020B0502020202020204" pitchFamily="34" charset="0"/>
              </a:rPr>
              <a:t>2. Tokenization</a:t>
            </a:r>
          </a:p>
          <a:p>
            <a:pPr marL="0" indent="0">
              <a:lnSpc>
                <a:spcPct val="100000"/>
              </a:lnSpc>
              <a:buNone/>
            </a:pPr>
            <a:r>
              <a:rPr lang="en-US" sz="2400" b="1" dirty="0">
                <a:solidFill>
                  <a:schemeClr val="bg1"/>
                </a:solidFill>
                <a:latin typeface="Century Gothic" panose="020B0502020202020204" pitchFamily="34" charset="0"/>
              </a:rPr>
              <a:t> 4️⃣</a:t>
            </a:r>
            <a:r>
              <a:rPr lang="en-US" sz="2400" dirty="0">
                <a:solidFill>
                  <a:schemeClr val="bg1"/>
                </a:solidFill>
                <a:latin typeface="Century Gothic" panose="020B0502020202020204" pitchFamily="34" charset="0"/>
              </a:rPr>
              <a:t> Tokenization: </a:t>
            </a: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a:t>
            </a:r>
          </a:p>
          <a:p>
            <a:pPr marL="0" indent="0">
              <a:lnSpc>
                <a:spcPct val="100000"/>
              </a:lnSpc>
              <a:buNone/>
            </a:pPr>
            <a:r>
              <a:rPr lang="en-US" sz="2400" b="1" dirty="0">
                <a:solidFill>
                  <a:schemeClr val="bg1"/>
                </a:solidFill>
                <a:latin typeface="Century Gothic" panose="020B0502020202020204" pitchFamily="34" charset="0"/>
              </a:rPr>
              <a:t>	Word Tokenization </a:t>
            </a:r>
            <a:r>
              <a:rPr lang="en-US" sz="2400" dirty="0">
                <a:solidFill>
                  <a:schemeClr val="bg1"/>
                </a:solidFill>
                <a:latin typeface="Century Gothic" panose="020B0502020202020204" pitchFamily="34" charset="0"/>
              </a:rPr>
              <a:t>(Word-Level Tokenization)</a:t>
            </a:r>
          </a:p>
          <a:p>
            <a:pPr marL="0" indent="0">
              <a:lnSpc>
                <a:spcPct val="100000"/>
              </a:lnSpc>
              <a:buNone/>
            </a:pP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p>
          <a:p>
            <a:pPr marL="0" indent="0">
              <a:lnSpc>
                <a:spcPct val="100000"/>
              </a:lnSpc>
              <a:buNone/>
            </a:pPr>
            <a:r>
              <a:rPr lang="en-US" sz="2400" b="1" dirty="0">
                <a:solidFill>
                  <a:schemeClr val="bg1"/>
                </a:solidFill>
                <a:latin typeface="Century Gothic" panose="020B0502020202020204" pitchFamily="34" charset="0"/>
              </a:rPr>
              <a:t>	Character-level Tokenization</a:t>
            </a:r>
            <a:endParaRPr lang="en-US" sz="2400" dirty="0">
              <a:solidFill>
                <a:schemeClr val="bg1"/>
              </a:solidFill>
              <a:latin typeface="Century Gothic" panose="020B0502020202020204" pitchFamily="34" charset="0"/>
            </a:endParaRPr>
          </a:p>
          <a:p>
            <a:pPr marL="0" indent="0">
              <a:lnSpc>
                <a:spcPct val="120000"/>
              </a:lnSpc>
              <a:buNone/>
            </a:pPr>
            <a:r>
              <a:rPr lang="en-US" sz="2400" b="1" dirty="0">
                <a:solidFill>
                  <a:schemeClr val="bg1"/>
                </a:solidFill>
                <a:latin typeface="Century Gothic" panose="020B0502020202020204" pitchFamily="34" charset="0"/>
              </a:rPr>
              <a:t> 5️⃣  How Computer Understands Text: </a:t>
            </a:r>
            <a:r>
              <a:rPr lang="en-US" sz="2400" dirty="0">
                <a:solidFill>
                  <a:schemeClr val="bg1"/>
                </a:solidFill>
                <a:latin typeface="Century Gothic" panose="020B0502020202020204" pitchFamily="34" charset="0"/>
              </a:rPr>
              <a:t>3. Numerical Representation</a:t>
            </a:r>
          </a:p>
          <a:p>
            <a:pPr>
              <a:lnSpc>
                <a:spcPct val="120000"/>
              </a:lnSpc>
            </a:pPr>
            <a:r>
              <a:rPr lang="en-US" sz="2400" dirty="0">
                <a:solidFill>
                  <a:schemeClr val="bg1"/>
                </a:solidFill>
                <a:latin typeface="Century Gothic" panose="020B0502020202020204" pitchFamily="34" charset="0"/>
              </a:rPr>
              <a:t>6️⃣</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Vocabulary and Integer Encoding</a:t>
            </a:r>
          </a:p>
          <a:p>
            <a:pPr>
              <a:lnSpc>
                <a:spcPct val="120000"/>
              </a:lnSpc>
            </a:pPr>
            <a:r>
              <a:rPr lang="en-US" sz="2400" dirty="0">
                <a:solidFill>
                  <a:schemeClr val="bg1"/>
                </a:solidFill>
                <a:latin typeface="Century Gothic" panose="020B0502020202020204" pitchFamily="34" charset="0"/>
              </a:rPr>
              <a:t>7️⃣</a:t>
            </a:r>
            <a:r>
              <a:rPr lang="en-US" sz="2400" b="1" dirty="0">
                <a:solidFill>
                  <a:schemeClr val="bg1"/>
                </a:solidFill>
                <a:latin typeface="Century Gothic" panose="020B0502020202020204" pitchFamily="34" charset="0"/>
              </a:rPr>
              <a:t> Numerical Representation: </a:t>
            </a:r>
            <a:r>
              <a:rPr lang="en-US" sz="2400" dirty="0">
                <a:solidFill>
                  <a:schemeClr val="bg1"/>
                </a:solidFill>
                <a:latin typeface="Century Gothic" panose="020B0502020202020204" pitchFamily="34" charset="0"/>
              </a:rPr>
              <a:t>One Hot Encoding</a:t>
            </a:r>
          </a:p>
        </p:txBody>
      </p:sp>
      <p:sp>
        <p:nvSpPr>
          <p:cNvPr id="5" name="Footer Placeholder 4">
            <a:extLst>
              <a:ext uri="{FF2B5EF4-FFF2-40B4-BE49-F238E27FC236}">
                <a16:creationId xmlns:a16="http://schemas.microsoft.com/office/drawing/2014/main" id="{283A379D-EEF7-9B5A-FD18-BF81728DF7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CE2B9E4-EBF7-7F8E-5975-1FBE15EB0C2B}"/>
              </a:ext>
            </a:extLst>
          </p:cNvPr>
          <p:cNvSpPr>
            <a:spLocks noGrp="1"/>
          </p:cNvSpPr>
          <p:nvPr>
            <p:ph type="sldNum" sz="quarter" idx="12"/>
          </p:nvPr>
        </p:nvSpPr>
        <p:spPr/>
        <p:txBody>
          <a:bodyPr/>
          <a:lstStyle/>
          <a:p>
            <a:fld id="{7F537688-BEAE-4904-826F-1C1E0645A5D0}" type="slidenum">
              <a:rPr lang="en-US" sz="2000" smtClean="0"/>
              <a:t>185</a:t>
            </a:fld>
            <a:endParaRPr lang="en-US" sz="2000" dirty="0"/>
          </a:p>
        </p:txBody>
      </p:sp>
      <p:sp>
        <p:nvSpPr>
          <p:cNvPr id="4" name="TextBox 3">
            <a:extLst>
              <a:ext uri="{FF2B5EF4-FFF2-40B4-BE49-F238E27FC236}">
                <a16:creationId xmlns:a16="http://schemas.microsoft.com/office/drawing/2014/main" id="{1B9152FE-6DCD-0F54-FD91-03A7A709AB75}"/>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9717784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7DFD81-7F30-971F-4824-A572F1F32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962B53-F5BF-1BFC-C83E-9886D29D0A97}"/>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 (Third Class)</a:t>
            </a:r>
          </a:p>
        </p:txBody>
      </p:sp>
      <p:sp>
        <p:nvSpPr>
          <p:cNvPr id="3" name="Content Placeholder 2">
            <a:extLst>
              <a:ext uri="{FF2B5EF4-FFF2-40B4-BE49-F238E27FC236}">
                <a16:creationId xmlns:a16="http://schemas.microsoft.com/office/drawing/2014/main" id="{EF8A647E-427E-70D9-9AE5-750ABEED8EE6}"/>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Numerical Representation: Word Embedding</a:t>
            </a:r>
          </a:p>
          <a:p>
            <a:r>
              <a:rPr lang="en-US" dirty="0">
                <a:solidFill>
                  <a:schemeClr val="bg1"/>
                </a:solidFill>
                <a:latin typeface="Century Gothic" panose="020B0502020202020204" pitchFamily="34" charset="0"/>
              </a:rPr>
              <a:t>2️⃣ </a:t>
            </a:r>
            <a:r>
              <a:rPr lang="en-US" sz="2000" b="1" dirty="0">
                <a:solidFill>
                  <a:schemeClr val="bg1"/>
                </a:solidFill>
                <a:latin typeface="Century Gothic" panose="020B0502020202020204" pitchFamily="34" charset="0"/>
              </a:rPr>
              <a:t>Word2Vec</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3️⃣ </a:t>
            </a:r>
            <a:r>
              <a:rPr lang="en-US" sz="2000" b="1" dirty="0">
                <a:solidFill>
                  <a:schemeClr val="bg1"/>
                </a:solidFill>
                <a:latin typeface="Century Gothic" panose="020B0502020202020204" pitchFamily="34" charset="0"/>
              </a:rPr>
              <a:t>Glove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a:t>
            </a:r>
            <a:r>
              <a:rPr lang="en-US" b="1" dirty="0">
                <a:solidFill>
                  <a:schemeClr val="bg1"/>
                </a:solidFill>
                <a:latin typeface="Century Gothic" panose="020B0502020202020204" pitchFamily="34" charset="0"/>
              </a:rPr>
              <a:t>t-distributed stochastic neighbor embedding, t-SNE (pronounced tee-</a:t>
            </a:r>
            <a:r>
              <a:rPr lang="en-US" b="1" dirty="0" err="1">
                <a:solidFill>
                  <a:schemeClr val="bg1"/>
                </a:solidFill>
                <a:latin typeface="Century Gothic" panose="020B0502020202020204" pitchFamily="34" charset="0"/>
              </a:rPr>
              <a:t>snee</a:t>
            </a:r>
            <a:r>
              <a:rPr lang="en-US" b="1" dirty="0">
                <a:solidFill>
                  <a:schemeClr val="bg1"/>
                </a:solidFill>
                <a:latin typeface="Century Gothic" panose="020B0502020202020204" pitchFamily="34" charset="0"/>
              </a:rPr>
              <a:t>) </a:t>
            </a:r>
          </a:p>
          <a:p>
            <a:r>
              <a:rPr lang="en-US" dirty="0">
                <a:solidFill>
                  <a:schemeClr val="bg1"/>
                </a:solidFill>
                <a:latin typeface="Century Gothic" panose="020B0502020202020204" pitchFamily="34" charset="0"/>
              </a:rPr>
              <a:t>5️⃣</a:t>
            </a:r>
            <a:r>
              <a:rPr lang="en-US" sz="2000" b="1" dirty="0" err="1">
                <a:solidFill>
                  <a:schemeClr val="bg1"/>
                </a:solidFill>
                <a:latin typeface="Century Gothic" panose="020B0502020202020204" pitchFamily="34" charset="0"/>
              </a:rPr>
              <a:t>FastText</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6️⃣ </a:t>
            </a:r>
            <a:r>
              <a:rPr lang="en-US" sz="2000" b="1" dirty="0">
                <a:solidFill>
                  <a:schemeClr val="bg1"/>
                </a:solidFill>
                <a:latin typeface="Century Gothic" panose="020B0502020202020204" pitchFamily="34" charset="0"/>
              </a:rPr>
              <a:t>BERT </a:t>
            </a:r>
            <a:r>
              <a:rPr lang="en-US" sz="2000" dirty="0">
                <a:solidFill>
                  <a:schemeClr val="bg1"/>
                </a:solidFill>
                <a:latin typeface="Century Gothic" panose="020B0502020202020204" pitchFamily="34" charset="0"/>
              </a:rPr>
              <a:t>(bi-directional encoder representations from transformers)</a:t>
            </a:r>
          </a:p>
          <a:p>
            <a:r>
              <a:rPr lang="en-US" sz="2000" dirty="0">
                <a:solidFill>
                  <a:schemeClr val="bg1"/>
                </a:solidFill>
                <a:latin typeface="Century Gothic" panose="020B0502020202020204" pitchFamily="34" charset="0"/>
              </a:rPr>
              <a:t>7️⃣</a:t>
            </a:r>
            <a:r>
              <a:rPr lang="en-US" dirty="0">
                <a:solidFill>
                  <a:schemeClr val="bg1"/>
                </a:solidFill>
                <a:latin typeface="Century Gothic" panose="020B0502020202020204" pitchFamily="34" charset="0"/>
              </a:rPr>
              <a:t> Recurrent Neural Networks (RNNs), Transformers</a:t>
            </a:r>
            <a:endParaRPr lang="en-US" sz="20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9EEF347-5D52-2EFC-E66B-1174354038C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25BE77-2D19-F7C4-EF74-5AF1D5E96236}"/>
              </a:ext>
            </a:extLst>
          </p:cNvPr>
          <p:cNvSpPr>
            <a:spLocks noGrp="1"/>
          </p:cNvSpPr>
          <p:nvPr>
            <p:ph type="sldNum" sz="quarter" idx="12"/>
          </p:nvPr>
        </p:nvSpPr>
        <p:spPr/>
        <p:txBody>
          <a:bodyPr/>
          <a:lstStyle/>
          <a:p>
            <a:fld id="{7F537688-BEAE-4904-826F-1C1E0645A5D0}" type="slidenum">
              <a:rPr lang="en-US" sz="2000" smtClean="0"/>
              <a:t>186</a:t>
            </a:fld>
            <a:endParaRPr lang="en-US" sz="2000" dirty="0"/>
          </a:p>
        </p:txBody>
      </p:sp>
      <p:sp>
        <p:nvSpPr>
          <p:cNvPr id="4" name="TextBox 3">
            <a:extLst>
              <a:ext uri="{FF2B5EF4-FFF2-40B4-BE49-F238E27FC236}">
                <a16:creationId xmlns:a16="http://schemas.microsoft.com/office/drawing/2014/main" id="{AB9087C4-44B6-E020-1746-DE91A2F6063B}"/>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804476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F9E803-464F-27B9-5EB5-74FF18CE64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0E4BD-8A95-75D1-B333-0EB1A7174912}"/>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 Structure</a:t>
            </a:r>
          </a:p>
        </p:txBody>
      </p:sp>
      <p:sp>
        <p:nvSpPr>
          <p:cNvPr id="3" name="Content Placeholder 2">
            <a:extLst>
              <a:ext uri="{FF2B5EF4-FFF2-40B4-BE49-F238E27FC236}">
                <a16:creationId xmlns:a16="http://schemas.microsoft.com/office/drawing/2014/main" id="{67FFFEFA-CBFD-3DDF-A20D-2D4B3DE2940B}"/>
              </a:ext>
            </a:extLst>
          </p:cNvPr>
          <p:cNvSpPr>
            <a:spLocks noGrp="1"/>
          </p:cNvSpPr>
          <p:nvPr>
            <p:ph idx="1"/>
          </p:nvPr>
        </p:nvSpPr>
        <p:spPr/>
        <p:txBody>
          <a:bodyPr>
            <a:normAutofit/>
          </a:bodyPr>
          <a:lstStyle/>
          <a:p>
            <a:r>
              <a:rPr lang="en-US" dirty="0">
                <a:solidFill>
                  <a:schemeClr val="bg1"/>
                </a:solidFill>
                <a:latin typeface="Century Gothic" panose="020B0502020202020204" pitchFamily="34" charset="0"/>
              </a:rPr>
              <a:t>1️⃣ Address RNNs Limitations</a:t>
            </a:r>
          </a:p>
          <a:p>
            <a:r>
              <a:rPr lang="en-US" dirty="0">
                <a:solidFill>
                  <a:schemeClr val="bg1"/>
                </a:solidFill>
                <a:latin typeface="Century Gothic" panose="020B0502020202020204" pitchFamily="34" charset="0"/>
              </a:rPr>
              <a:t>2️⃣ </a:t>
            </a:r>
            <a:r>
              <a:rPr lang="en-US" b="1" dirty="0">
                <a:solidFill>
                  <a:schemeClr val="bg1"/>
                </a:solidFill>
                <a:latin typeface="Century Gothic" panose="020B0502020202020204" pitchFamily="34" charset="0"/>
              </a:rPr>
              <a:t>Transformers</a:t>
            </a:r>
            <a:r>
              <a:rPr lang="en-US" dirty="0">
                <a:solidFill>
                  <a:schemeClr val="bg1"/>
                </a:solidFill>
                <a:latin typeface="Century Gothic" panose="020B0502020202020204" pitchFamily="34" charset="0"/>
              </a:rPr>
              <a:t>: Attention is all you Need</a:t>
            </a:r>
          </a:p>
          <a:p>
            <a:r>
              <a:rPr lang="en-US" dirty="0">
                <a:solidFill>
                  <a:schemeClr val="bg1"/>
                </a:solidFill>
                <a:latin typeface="Century Gothic" panose="020B0502020202020204" pitchFamily="34" charset="0"/>
              </a:rPr>
              <a:t>3️⃣ </a:t>
            </a:r>
            <a:r>
              <a:rPr lang="en-US" sz="2000" b="1" dirty="0">
                <a:solidFill>
                  <a:schemeClr val="bg1"/>
                </a:solidFill>
                <a:latin typeface="Century Gothic" panose="020B0502020202020204" pitchFamily="34" charset="0"/>
              </a:rPr>
              <a:t>Attentions</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4️⃣ </a:t>
            </a:r>
            <a:r>
              <a:rPr lang="en-US" sz="2000" b="1" dirty="0">
                <a:solidFill>
                  <a:schemeClr val="bg1"/>
                </a:solidFill>
                <a:latin typeface="Century Gothic" panose="020B0502020202020204" pitchFamily="34" charset="0"/>
              </a:rPr>
              <a:t>Attention mechanism: </a:t>
            </a:r>
            <a:r>
              <a:rPr lang="en-US" sz="2000" dirty="0">
                <a:solidFill>
                  <a:schemeClr val="bg1"/>
                </a:solidFill>
                <a:latin typeface="Century Gothic" panose="020B0502020202020204" pitchFamily="34" charset="0"/>
              </a:rPr>
              <a:t>Queries, Keys and Value</a:t>
            </a:r>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5️⃣</a:t>
            </a:r>
          </a:p>
          <a:p>
            <a:r>
              <a:rPr lang="en-US" dirty="0">
                <a:solidFill>
                  <a:schemeClr val="bg1"/>
                </a:solidFill>
                <a:latin typeface="Century Gothic" panose="020B0502020202020204" pitchFamily="34" charset="0"/>
              </a:rPr>
              <a:t>6️⃣</a:t>
            </a:r>
            <a:endParaRPr lang="en-US" sz="2000" dirty="0">
              <a:solidFill>
                <a:schemeClr val="bg1"/>
              </a:solidFill>
              <a:latin typeface="Century Gothic" panose="020B0502020202020204" pitchFamily="34" charset="0"/>
            </a:endParaRPr>
          </a:p>
          <a:p>
            <a:r>
              <a:rPr lang="en-US" sz="2000" dirty="0">
                <a:solidFill>
                  <a:schemeClr val="bg1"/>
                </a:solidFill>
                <a:latin typeface="Century Gothic" panose="020B0502020202020204" pitchFamily="34" charset="0"/>
              </a:rPr>
              <a:t>7️⃣</a:t>
            </a:r>
          </a:p>
        </p:txBody>
      </p:sp>
      <p:sp>
        <p:nvSpPr>
          <p:cNvPr id="5" name="Footer Placeholder 4">
            <a:extLst>
              <a:ext uri="{FF2B5EF4-FFF2-40B4-BE49-F238E27FC236}">
                <a16:creationId xmlns:a16="http://schemas.microsoft.com/office/drawing/2014/main" id="{E505AC46-B81F-250F-76F8-649A1BFD79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7759A87-B194-830C-C1CC-2F88AD2F9EE5}"/>
              </a:ext>
            </a:extLst>
          </p:cNvPr>
          <p:cNvSpPr>
            <a:spLocks noGrp="1"/>
          </p:cNvSpPr>
          <p:nvPr>
            <p:ph type="sldNum" sz="quarter" idx="12"/>
          </p:nvPr>
        </p:nvSpPr>
        <p:spPr/>
        <p:txBody>
          <a:bodyPr/>
          <a:lstStyle/>
          <a:p>
            <a:fld id="{7F537688-BEAE-4904-826F-1C1E0645A5D0}" type="slidenum">
              <a:rPr lang="en-US" sz="2000" smtClean="0"/>
              <a:t>187</a:t>
            </a:fld>
            <a:endParaRPr lang="en-US" sz="2000" dirty="0"/>
          </a:p>
        </p:txBody>
      </p:sp>
    </p:spTree>
    <p:extLst>
      <p:ext uri="{BB962C8B-B14F-4D97-AF65-F5344CB8AC3E}">
        <p14:creationId xmlns:p14="http://schemas.microsoft.com/office/powerpoint/2010/main" val="16964710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7D236F1-DADB-D223-1AC5-9566C4600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1B529-4DD3-0131-BEBB-D52721440E45}"/>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00EB446E-1B29-7C4B-26AB-2E2359F9F0A4}"/>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78098BED-30E8-7C8E-F739-BD7E39AA73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6118AE2-3E12-D106-2C4A-88AE995DC5CB}"/>
              </a:ext>
            </a:extLst>
          </p:cNvPr>
          <p:cNvSpPr>
            <a:spLocks noGrp="1"/>
          </p:cNvSpPr>
          <p:nvPr>
            <p:ph type="sldNum" sz="quarter" idx="12"/>
          </p:nvPr>
        </p:nvSpPr>
        <p:spPr/>
        <p:txBody>
          <a:bodyPr/>
          <a:lstStyle/>
          <a:p>
            <a:fld id="{7F537688-BEAE-4904-826F-1C1E0645A5D0}" type="slidenum">
              <a:rPr lang="en-US" sz="2000" smtClean="0"/>
              <a:t>188</a:t>
            </a:fld>
            <a:endParaRPr lang="en-US" sz="2000" dirty="0"/>
          </a:p>
        </p:txBody>
      </p:sp>
    </p:spTree>
    <p:extLst>
      <p:ext uri="{BB962C8B-B14F-4D97-AF65-F5344CB8AC3E}">
        <p14:creationId xmlns:p14="http://schemas.microsoft.com/office/powerpoint/2010/main" val="40851896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189</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B90E8B-AA97-B2B1-38A5-88B8007B6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FED4-B6F0-0289-5CBE-2CFAFD7E99C4}"/>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DA9F1895-CC2D-AED1-3261-E5021D24DBB2}"/>
              </a:ext>
            </a:extLst>
          </p:cNvPr>
          <p:cNvSpPr>
            <a:spLocks noGrp="1"/>
          </p:cNvSpPr>
          <p:nvPr>
            <p:ph idx="1"/>
          </p:nvPr>
        </p:nvSpPr>
        <p:spPr>
          <a:xfrm>
            <a:off x="1097280" y="1562727"/>
            <a:ext cx="3941445" cy="706967"/>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p:txBody>
      </p:sp>
      <p:sp>
        <p:nvSpPr>
          <p:cNvPr id="5" name="Footer Placeholder 4">
            <a:extLst>
              <a:ext uri="{FF2B5EF4-FFF2-40B4-BE49-F238E27FC236}">
                <a16:creationId xmlns:a16="http://schemas.microsoft.com/office/drawing/2014/main" id="{4A4C5981-5C79-056C-4CCE-9EF8013CBD7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981A3F-CBAC-0BA2-33AE-92AA27E52947}"/>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sp>
        <p:nvSpPr>
          <p:cNvPr id="7" name="AutoShape 2" descr="Handwritten Character Recognition Using Deep-Learning | Semantic Scholar">
            <a:extLst>
              <a:ext uri="{FF2B5EF4-FFF2-40B4-BE49-F238E27FC236}">
                <a16:creationId xmlns:a16="http://schemas.microsoft.com/office/drawing/2014/main" id="{C013A218-4B14-8848-D7AA-E5307D47CA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D76709CD-6BF7-7E91-B2D8-CCA2267AC825}"/>
              </a:ext>
            </a:extLst>
          </p:cNvPr>
          <p:cNvGrpSpPr/>
          <p:nvPr/>
        </p:nvGrpSpPr>
        <p:grpSpPr>
          <a:xfrm>
            <a:off x="1259205" y="2085975"/>
            <a:ext cx="10218420" cy="4277642"/>
            <a:chOff x="1259205" y="2085975"/>
            <a:chExt cx="10218420" cy="4277642"/>
          </a:xfrm>
        </p:grpSpPr>
        <p:sp>
          <p:nvSpPr>
            <p:cNvPr id="4" name="Rectangle 3">
              <a:extLst>
                <a:ext uri="{FF2B5EF4-FFF2-40B4-BE49-F238E27FC236}">
                  <a16:creationId xmlns:a16="http://schemas.microsoft.com/office/drawing/2014/main" id="{0103C5DB-09DE-AB4C-CB74-72153F1EF4DC}"/>
                </a:ext>
              </a:extLst>
            </p:cNvPr>
            <p:cNvSpPr/>
            <p:nvPr/>
          </p:nvSpPr>
          <p:spPr>
            <a:xfrm>
              <a:off x="1314450" y="2085975"/>
              <a:ext cx="10163175" cy="418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andwritten Digit Recognition Using PyTorch — Intro To Neural ...">
              <a:extLst>
                <a:ext uri="{FF2B5EF4-FFF2-40B4-BE49-F238E27FC236}">
                  <a16:creationId xmlns:a16="http://schemas.microsoft.com/office/drawing/2014/main" id="{9BB0FB41-90A6-7384-7BB6-BF3E664A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05" y="2115092"/>
              <a:ext cx="9896475" cy="424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209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CCE966-C094-1BDA-427C-7FB2F930C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E13C2-0C90-702F-C503-C17E36FD52C4}"/>
              </a:ext>
            </a:extLst>
          </p:cNvPr>
          <p:cNvSpPr>
            <a:spLocks noGrp="1"/>
          </p:cNvSpPr>
          <p:nvPr>
            <p:ph type="title"/>
          </p:nvPr>
        </p:nvSpPr>
        <p:spPr/>
        <p:txBody>
          <a:bodyPr/>
          <a:lstStyle/>
          <a:p>
            <a:r>
              <a:rPr lang="en-US" dirty="0">
                <a:solidFill>
                  <a:srgbClr val="DD9C19"/>
                </a:solidFill>
                <a:latin typeface="Century Gothic" panose="020B0502020202020204" pitchFamily="34" charset="0"/>
              </a:rPr>
              <a:t>The Transformer</a:t>
            </a:r>
          </a:p>
        </p:txBody>
      </p:sp>
      <p:sp>
        <p:nvSpPr>
          <p:cNvPr id="3" name="Content Placeholder 2">
            <a:extLst>
              <a:ext uri="{FF2B5EF4-FFF2-40B4-BE49-F238E27FC236}">
                <a16:creationId xmlns:a16="http://schemas.microsoft.com/office/drawing/2014/main" id="{530417AD-7271-11CD-9C92-F08939286198}"/>
              </a:ext>
            </a:extLst>
          </p:cNvPr>
          <p:cNvSpPr>
            <a:spLocks noGrp="1"/>
          </p:cNvSpPr>
          <p:nvPr>
            <p:ph idx="1"/>
          </p:nvPr>
        </p:nvSpPr>
        <p:spPr>
          <a:xfrm>
            <a:off x="661957" y="1845732"/>
            <a:ext cx="10550526" cy="4402667"/>
          </a:xfrm>
        </p:spPr>
        <p:txBody>
          <a:bodyPr>
            <a:normAutofit fontScale="77500" lnSpcReduction="20000"/>
          </a:bodyPr>
          <a:lstStyle/>
          <a:p>
            <a:pPr marL="514350" indent="-514350">
              <a:lnSpc>
                <a:spcPct val="150000"/>
              </a:lnSpc>
              <a:buFont typeface="+mj-lt"/>
              <a:buAutoNum type="arabicPeriod"/>
            </a:pPr>
            <a:r>
              <a:rPr lang="en-US" sz="2800" dirty="0">
                <a:solidFill>
                  <a:schemeClr val="bg1"/>
                </a:solidFill>
                <a:latin typeface="Century Gothic" panose="020B0502020202020204" pitchFamily="34" charset="0"/>
              </a:rPr>
              <a:t>Starting in 2017, a new model architecture started overtaking recurrent neural networks across most natural language processing tasks: </a:t>
            </a:r>
            <a:r>
              <a:rPr lang="en-US" sz="2800" b="1" dirty="0">
                <a:solidFill>
                  <a:schemeClr val="bg1"/>
                </a:solidFill>
                <a:latin typeface="Century Gothic" panose="020B0502020202020204" pitchFamily="34" charset="0"/>
              </a:rPr>
              <a:t>the Transformer.</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Transformers were introduced in the seminal paper </a:t>
            </a:r>
            <a:r>
              <a:rPr lang="en-US" sz="2800" b="1" dirty="0">
                <a:solidFill>
                  <a:schemeClr val="bg1"/>
                </a:solidFill>
                <a:latin typeface="Century Gothic" panose="020B0502020202020204" pitchFamily="34" charset="0"/>
              </a:rPr>
              <a:t>“Attention is all you need” </a:t>
            </a:r>
            <a:r>
              <a:rPr lang="en-US" sz="2800" dirty="0">
                <a:solidFill>
                  <a:schemeClr val="bg1"/>
                </a:solidFill>
                <a:latin typeface="Century Gothic" panose="020B0502020202020204" pitchFamily="34" charset="0"/>
              </a:rPr>
              <a:t>by Vaswani et al.</a:t>
            </a:r>
          </a:p>
          <a:p>
            <a:pPr marL="514350" indent="-514350">
              <a:lnSpc>
                <a:spcPct val="150000"/>
              </a:lnSpc>
              <a:buFont typeface="+mj-lt"/>
              <a:buAutoNum type="arabicPeriod"/>
            </a:pPr>
            <a:r>
              <a:rPr lang="en-US" sz="2800" dirty="0">
                <a:solidFill>
                  <a:schemeClr val="bg1"/>
                </a:solidFill>
                <a:latin typeface="Century Gothic" panose="020B0502020202020204" pitchFamily="34" charset="0"/>
              </a:rPr>
              <a:t> The gist of the paper is right there in the title: as it turned out, a simple mechanism called </a:t>
            </a:r>
            <a:r>
              <a:rPr lang="en-US" sz="2800" b="1" dirty="0">
                <a:solidFill>
                  <a:schemeClr val="bg1"/>
                </a:solidFill>
                <a:latin typeface="Century Gothic" panose="020B0502020202020204" pitchFamily="34" charset="0"/>
              </a:rPr>
              <a:t>“neural attention” </a:t>
            </a:r>
            <a:r>
              <a:rPr lang="en-US" sz="2800" dirty="0">
                <a:solidFill>
                  <a:schemeClr val="bg1"/>
                </a:solidFill>
                <a:latin typeface="Century Gothic" panose="020B0502020202020204" pitchFamily="34" charset="0"/>
              </a:rPr>
              <a:t>could be used to build powerful sequence models that didn’t feature any recurrent layers or convolution layers.</a:t>
            </a:r>
          </a:p>
        </p:txBody>
      </p:sp>
      <p:sp>
        <p:nvSpPr>
          <p:cNvPr id="5" name="Footer Placeholder 4">
            <a:extLst>
              <a:ext uri="{FF2B5EF4-FFF2-40B4-BE49-F238E27FC236}">
                <a16:creationId xmlns:a16="http://schemas.microsoft.com/office/drawing/2014/main" id="{E4758BC0-2E91-5F73-146E-023EFECCC26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D928AE2-50B8-E443-0E16-990EECE5151F}"/>
              </a:ext>
            </a:extLst>
          </p:cNvPr>
          <p:cNvSpPr>
            <a:spLocks noGrp="1"/>
          </p:cNvSpPr>
          <p:nvPr>
            <p:ph type="sldNum" sz="quarter" idx="12"/>
          </p:nvPr>
        </p:nvSpPr>
        <p:spPr/>
        <p:txBody>
          <a:bodyPr/>
          <a:lstStyle/>
          <a:p>
            <a:fld id="{7F537688-BEAE-4904-826F-1C1E0645A5D0}" type="slidenum">
              <a:rPr lang="en-US" sz="2000" smtClean="0"/>
              <a:t>190</a:t>
            </a:fld>
            <a:endParaRPr lang="en-US" sz="2000" dirty="0"/>
          </a:p>
        </p:txBody>
      </p:sp>
      <p:sp>
        <p:nvSpPr>
          <p:cNvPr id="4" name="TextBox 3">
            <a:extLst>
              <a:ext uri="{FF2B5EF4-FFF2-40B4-BE49-F238E27FC236}">
                <a16:creationId xmlns:a16="http://schemas.microsoft.com/office/drawing/2014/main" id="{649C9EF0-DE9B-BB73-7DE8-F5FC539F3944}"/>
              </a:ext>
            </a:extLst>
          </p:cNvPr>
          <p:cNvSpPr txBox="1"/>
          <p:nvPr/>
        </p:nvSpPr>
        <p:spPr>
          <a:xfrm>
            <a:off x="5334001" y="5707761"/>
            <a:ext cx="6562724"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Read the paper via this link: </a:t>
            </a:r>
            <a:r>
              <a:rPr lang="en-US" b="1" spc="65" dirty="0">
                <a:solidFill>
                  <a:srgbClr val="FFFFFF"/>
                </a:solidFill>
                <a:latin typeface="Bradley Hand ITC" panose="03070402050302030203" pitchFamily="66" charset="0"/>
                <a:cs typeface="Arial"/>
                <a:hlinkClick r:id="rId3"/>
              </a:rPr>
              <a:t>https://arxiv.org/abs/1706.03762</a:t>
            </a:r>
            <a:r>
              <a:rPr lang="en-US" b="1" spc="65" dirty="0">
                <a:solidFill>
                  <a:srgbClr val="FFFFFF"/>
                </a:solidFill>
                <a:latin typeface="Bradley Hand ITC" panose="03070402050302030203" pitchFamily="66" charset="0"/>
                <a:cs typeface="Arial"/>
              </a:rPr>
              <a:t>. or a Google search</a:t>
            </a:r>
          </a:p>
        </p:txBody>
      </p:sp>
    </p:spTree>
    <p:extLst>
      <p:ext uri="{BB962C8B-B14F-4D97-AF65-F5344CB8AC3E}">
        <p14:creationId xmlns:p14="http://schemas.microsoft.com/office/powerpoint/2010/main" val="17445373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b="1" dirty="0" err="1">
                <a:solidFill>
                  <a:schemeClr val="bg1"/>
                </a:solidFill>
                <a:latin typeface="Century Gothic" panose="020B0502020202020204" pitchFamily="34" charset="0"/>
              </a:rPr>
              <a:t>e.g</a:t>
            </a:r>
            <a:r>
              <a:rPr lang="en-US" sz="2300" b="1"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191</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192</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193</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E869C6-9CEC-C476-7FDD-17DBD2C85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FAA3A8-FD15-8E05-5F37-9C46690B88D1}"/>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F9D347FA-D76C-BBFA-30D9-D706E9FD9A1E}"/>
              </a:ext>
            </a:extLst>
          </p:cNvPr>
          <p:cNvSpPr>
            <a:spLocks noGrp="1"/>
          </p:cNvSpPr>
          <p:nvPr>
            <p:ph idx="1"/>
          </p:nvPr>
        </p:nvSpPr>
        <p:spPr>
          <a:xfrm>
            <a:off x="306705" y="1845733"/>
            <a:ext cx="5645800" cy="4374092"/>
          </a:xfrm>
        </p:spPr>
        <p:txBody>
          <a:bodyPr>
            <a:normAutofit/>
          </a:bodyPr>
          <a:lstStyle/>
          <a:p>
            <a:pPr>
              <a:lnSpc>
                <a:spcPct val="150000"/>
              </a:lnSpc>
            </a:pPr>
            <a:r>
              <a:rPr lang="en-US" sz="2400" dirty="0">
                <a:solidFill>
                  <a:schemeClr val="bg1"/>
                </a:solidFill>
                <a:latin typeface="Century Gothic" panose="020B0502020202020204" pitchFamily="34" charset="0"/>
              </a:rPr>
              <a:t>Attention (or Neural Attention) is a simple yet powerful idea, Because not all input information seen by a model is equally important to the task at hand, so models should </a:t>
            </a:r>
            <a:r>
              <a:rPr lang="en-US" sz="2400" b="1" dirty="0">
                <a:solidFill>
                  <a:schemeClr val="bg1"/>
                </a:solidFill>
                <a:latin typeface="Century Gothic" panose="020B0502020202020204" pitchFamily="34" charset="0"/>
              </a:rPr>
              <a:t>“pay more attention”</a:t>
            </a:r>
            <a:r>
              <a:rPr lang="en-US" sz="2400" dirty="0">
                <a:solidFill>
                  <a:schemeClr val="bg1"/>
                </a:solidFill>
                <a:latin typeface="Century Gothic" panose="020B0502020202020204" pitchFamily="34" charset="0"/>
              </a:rPr>
              <a:t> to some features and </a:t>
            </a:r>
            <a:r>
              <a:rPr lang="en-US" sz="2400" b="1" dirty="0">
                <a:solidFill>
                  <a:schemeClr val="bg1"/>
                </a:solidFill>
                <a:latin typeface="Century Gothic" panose="020B0502020202020204" pitchFamily="34" charset="0"/>
              </a:rPr>
              <a:t>“pay less attention” </a:t>
            </a:r>
            <a:r>
              <a:rPr lang="en-US" sz="2400" dirty="0">
                <a:solidFill>
                  <a:schemeClr val="bg1"/>
                </a:solidFill>
                <a:latin typeface="Century Gothic" panose="020B0502020202020204" pitchFamily="34" charset="0"/>
              </a:rPr>
              <a:t>to other features.</a:t>
            </a:r>
          </a:p>
        </p:txBody>
      </p:sp>
      <p:sp>
        <p:nvSpPr>
          <p:cNvPr id="5" name="Footer Placeholder 4">
            <a:extLst>
              <a:ext uri="{FF2B5EF4-FFF2-40B4-BE49-F238E27FC236}">
                <a16:creationId xmlns:a16="http://schemas.microsoft.com/office/drawing/2014/main" id="{91C8DBDD-C864-1A01-7894-11736AA25D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31C4F55-A2F1-0FE2-461A-9EC27B6CEA31}"/>
              </a:ext>
            </a:extLst>
          </p:cNvPr>
          <p:cNvSpPr>
            <a:spLocks noGrp="1"/>
          </p:cNvSpPr>
          <p:nvPr>
            <p:ph type="sldNum" sz="quarter" idx="12"/>
          </p:nvPr>
        </p:nvSpPr>
        <p:spPr/>
        <p:txBody>
          <a:bodyPr/>
          <a:lstStyle/>
          <a:p>
            <a:fld id="{7F537688-BEAE-4904-826F-1C1E0645A5D0}" type="slidenum">
              <a:rPr lang="en-US" sz="2000" smtClean="0"/>
              <a:t>194</a:t>
            </a:fld>
            <a:endParaRPr lang="en-US" sz="2000" dirty="0"/>
          </a:p>
        </p:txBody>
      </p:sp>
      <p:pic>
        <p:nvPicPr>
          <p:cNvPr id="12" name="Picture 11">
            <a:extLst>
              <a:ext uri="{FF2B5EF4-FFF2-40B4-BE49-F238E27FC236}">
                <a16:creationId xmlns:a16="http://schemas.microsoft.com/office/drawing/2014/main" id="{9E43B2E6-3C07-8760-5614-9FF27819CED6}"/>
              </a:ext>
            </a:extLst>
          </p:cNvPr>
          <p:cNvPicPr>
            <a:picLocks noChangeAspect="1"/>
          </p:cNvPicPr>
          <p:nvPr/>
        </p:nvPicPr>
        <p:blipFill>
          <a:blip r:embed="rId2"/>
          <a:srcRect l="27893" t="37267" r="42811" b="33508"/>
          <a:stretch/>
        </p:blipFill>
        <p:spPr>
          <a:xfrm>
            <a:off x="6239495" y="2211248"/>
            <a:ext cx="5645800" cy="3168015"/>
          </a:xfrm>
          <a:prstGeom prst="rect">
            <a:avLst/>
          </a:prstGeom>
          <a:ln w="127000" cap="sq">
            <a:solidFill>
              <a:schemeClr val="bg1"/>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928972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367FCD-603B-5C19-838F-3DDDCC25D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E8873-768A-EC44-3DD6-3B23E5927D5C}"/>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114F7B98-18DD-14E7-5365-AAE42C4A885A}"/>
              </a:ext>
            </a:extLst>
          </p:cNvPr>
          <p:cNvSpPr>
            <a:spLocks noGrp="1"/>
          </p:cNvSpPr>
          <p:nvPr>
            <p:ph idx="1"/>
          </p:nvPr>
        </p:nvSpPr>
        <p:spPr>
          <a:xfrm>
            <a:off x="454909" y="1835295"/>
            <a:ext cx="4674599" cy="4224140"/>
          </a:xfrm>
        </p:spPr>
        <p:txBody>
          <a:bodyPr>
            <a:normAutofit fontScale="92500" lnSpcReduction="10000"/>
          </a:bodyPr>
          <a:lstStyle/>
          <a:p>
            <a:pPr>
              <a:lnSpc>
                <a:spcPct val="150000"/>
              </a:lnSpc>
            </a:pPr>
            <a:r>
              <a:rPr lang="en-US" sz="2400" dirty="0">
                <a:solidFill>
                  <a:schemeClr val="bg1"/>
                </a:solidFill>
                <a:latin typeface="Century Gothic" panose="020B0502020202020204" pitchFamily="34" charset="0"/>
              </a:rPr>
              <a:t>Because not all input information seen by a model is equally important to the task at hand, so models should </a:t>
            </a:r>
            <a:r>
              <a:rPr lang="en-US" sz="2400" b="1" dirty="0">
                <a:solidFill>
                  <a:schemeClr val="bg1"/>
                </a:solidFill>
                <a:latin typeface="Century Gothic" panose="020B0502020202020204" pitchFamily="34" charset="0"/>
              </a:rPr>
              <a:t>“pay more attention”</a:t>
            </a:r>
            <a:r>
              <a:rPr lang="en-US" sz="2400" dirty="0">
                <a:solidFill>
                  <a:schemeClr val="bg1"/>
                </a:solidFill>
                <a:latin typeface="Century Gothic" panose="020B0502020202020204" pitchFamily="34" charset="0"/>
              </a:rPr>
              <a:t> to some features and </a:t>
            </a:r>
            <a:r>
              <a:rPr lang="en-US" sz="2400" b="1" dirty="0">
                <a:solidFill>
                  <a:schemeClr val="bg1"/>
                </a:solidFill>
                <a:latin typeface="Century Gothic" panose="020B0502020202020204" pitchFamily="34" charset="0"/>
              </a:rPr>
              <a:t>“pay less attention” </a:t>
            </a:r>
            <a:r>
              <a:rPr lang="en-US" sz="2400" dirty="0">
                <a:solidFill>
                  <a:schemeClr val="bg1"/>
                </a:solidFill>
                <a:latin typeface="Century Gothic" panose="020B0502020202020204" pitchFamily="34" charset="0"/>
              </a:rPr>
              <a:t>to other features.</a:t>
            </a:r>
          </a:p>
          <a:p>
            <a:pPr marL="0" indent="0">
              <a:lnSpc>
                <a:spcPct val="150000"/>
              </a:lnSpc>
              <a:buNone/>
            </a:pPr>
            <a:r>
              <a:rPr lang="en-US" sz="2400" b="1" dirty="0">
                <a:solidFill>
                  <a:schemeClr val="bg1"/>
                </a:solidFill>
                <a:latin typeface="Century Gothic" panose="020B0502020202020204" pitchFamily="34" charset="0"/>
              </a:rPr>
              <a:t>For a task, What/who is moving?</a:t>
            </a:r>
          </a:p>
        </p:txBody>
      </p:sp>
      <p:sp>
        <p:nvSpPr>
          <p:cNvPr id="5" name="Footer Placeholder 4">
            <a:extLst>
              <a:ext uri="{FF2B5EF4-FFF2-40B4-BE49-F238E27FC236}">
                <a16:creationId xmlns:a16="http://schemas.microsoft.com/office/drawing/2014/main" id="{4D791BFC-8BAD-7205-C279-A4F9DC4BD1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9F4C3E-B947-DA14-84A3-CF45CCB72AEA}"/>
              </a:ext>
            </a:extLst>
          </p:cNvPr>
          <p:cNvSpPr>
            <a:spLocks noGrp="1"/>
          </p:cNvSpPr>
          <p:nvPr>
            <p:ph type="sldNum" sz="quarter" idx="12"/>
          </p:nvPr>
        </p:nvSpPr>
        <p:spPr/>
        <p:txBody>
          <a:bodyPr/>
          <a:lstStyle/>
          <a:p>
            <a:fld id="{7F537688-BEAE-4904-826F-1C1E0645A5D0}" type="slidenum">
              <a:rPr lang="en-US" sz="2000" smtClean="0"/>
              <a:t>195</a:t>
            </a:fld>
            <a:endParaRPr lang="en-US" sz="2000" dirty="0"/>
          </a:p>
        </p:txBody>
      </p:sp>
      <p:pic>
        <p:nvPicPr>
          <p:cNvPr id="4" name="Picture 3">
            <a:extLst>
              <a:ext uri="{FF2B5EF4-FFF2-40B4-BE49-F238E27FC236}">
                <a16:creationId xmlns:a16="http://schemas.microsoft.com/office/drawing/2014/main" id="{70FCA3C6-1D8B-708C-714B-79E6CA3E6C4D}"/>
              </a:ext>
            </a:extLst>
          </p:cNvPr>
          <p:cNvPicPr>
            <a:picLocks noChangeAspect="1"/>
          </p:cNvPicPr>
          <p:nvPr/>
        </p:nvPicPr>
        <p:blipFill>
          <a:blip r:embed="rId2"/>
          <a:srcRect l="27893" t="37267" r="42811" b="33508"/>
          <a:stretch/>
        </p:blipFill>
        <p:spPr>
          <a:xfrm>
            <a:off x="5737213" y="81177"/>
            <a:ext cx="5543551" cy="3110640"/>
          </a:xfrm>
          <a:prstGeom prst="rect">
            <a:avLst/>
          </a:prstGeom>
        </p:spPr>
      </p:pic>
      <p:pic>
        <p:nvPicPr>
          <p:cNvPr id="10" name="Picture 9">
            <a:extLst>
              <a:ext uri="{FF2B5EF4-FFF2-40B4-BE49-F238E27FC236}">
                <a16:creationId xmlns:a16="http://schemas.microsoft.com/office/drawing/2014/main" id="{5944B3C5-768D-D63F-3B4B-97DDB25940AD}"/>
              </a:ext>
            </a:extLst>
          </p:cNvPr>
          <p:cNvPicPr>
            <a:picLocks noChangeAspect="1"/>
          </p:cNvPicPr>
          <p:nvPr/>
        </p:nvPicPr>
        <p:blipFill>
          <a:blip r:embed="rId3"/>
          <a:srcRect l="27656" t="36666" r="42578" b="34230"/>
          <a:stretch/>
        </p:blipFill>
        <p:spPr>
          <a:xfrm>
            <a:off x="5737213" y="3321043"/>
            <a:ext cx="5543550" cy="3048817"/>
          </a:xfrm>
          <a:prstGeom prst="rect">
            <a:avLst/>
          </a:prstGeom>
        </p:spPr>
      </p:pic>
    </p:spTree>
    <p:extLst>
      <p:ext uri="{BB962C8B-B14F-4D97-AF65-F5344CB8AC3E}">
        <p14:creationId xmlns:p14="http://schemas.microsoft.com/office/powerpoint/2010/main" val="5524501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A9ED278-B445-1B4D-C50B-90118BD5A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EA66A-16B2-C069-BE03-DE1A3A4E04C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5" name="Footer Placeholder 4">
            <a:extLst>
              <a:ext uri="{FF2B5EF4-FFF2-40B4-BE49-F238E27FC236}">
                <a16:creationId xmlns:a16="http://schemas.microsoft.com/office/drawing/2014/main" id="{104F0F11-C8F5-6E2C-A099-8C6417570E5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5FB390-3BEE-672A-4727-7298066EACD0}"/>
              </a:ext>
            </a:extLst>
          </p:cNvPr>
          <p:cNvSpPr>
            <a:spLocks noGrp="1"/>
          </p:cNvSpPr>
          <p:nvPr>
            <p:ph type="sldNum" sz="quarter" idx="12"/>
          </p:nvPr>
        </p:nvSpPr>
        <p:spPr/>
        <p:txBody>
          <a:bodyPr/>
          <a:lstStyle/>
          <a:p>
            <a:fld id="{7F537688-BEAE-4904-826F-1C1E0645A5D0}" type="slidenum">
              <a:rPr lang="en-US" sz="2000" smtClean="0"/>
              <a:t>196</a:t>
            </a:fld>
            <a:endParaRPr lang="en-US" sz="2000" dirty="0"/>
          </a:p>
        </p:txBody>
      </p:sp>
      <p:sp>
        <p:nvSpPr>
          <p:cNvPr id="4" name="TextBox 3">
            <a:extLst>
              <a:ext uri="{FF2B5EF4-FFF2-40B4-BE49-F238E27FC236}">
                <a16:creationId xmlns:a16="http://schemas.microsoft.com/office/drawing/2014/main" id="{49EB8F6B-EDC8-7BEB-A5B8-3A7BE991BF89}"/>
              </a:ext>
            </a:extLst>
          </p:cNvPr>
          <p:cNvSpPr txBox="1"/>
          <p:nvPr/>
        </p:nvSpPr>
        <p:spPr>
          <a:xfrm>
            <a:off x="744853" y="1737360"/>
            <a:ext cx="3350897" cy="4524315"/>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idea looks similar to that of Max pooling in CNN, Max pooling in convnets looks at a pool of features in a spatial region and selects just one feature to keep. That’s an “all or nothing” form of attention: keep the most important feature and discard the rest</a:t>
            </a:r>
          </a:p>
        </p:txBody>
      </p:sp>
      <p:grpSp>
        <p:nvGrpSpPr>
          <p:cNvPr id="12" name="Group 11">
            <a:extLst>
              <a:ext uri="{FF2B5EF4-FFF2-40B4-BE49-F238E27FC236}">
                <a16:creationId xmlns:a16="http://schemas.microsoft.com/office/drawing/2014/main" id="{385883D0-7F9C-605C-FA87-12F882E35B41}"/>
              </a:ext>
            </a:extLst>
          </p:cNvPr>
          <p:cNvGrpSpPr/>
          <p:nvPr/>
        </p:nvGrpSpPr>
        <p:grpSpPr>
          <a:xfrm>
            <a:off x="4448175" y="199288"/>
            <a:ext cx="7556845" cy="6115787"/>
            <a:chOff x="7982874" y="1962377"/>
            <a:chExt cx="3835167" cy="4009173"/>
          </a:xfrm>
        </p:grpSpPr>
        <p:pic>
          <p:nvPicPr>
            <p:cNvPr id="13" name="Picture 12">
              <a:extLst>
                <a:ext uri="{FF2B5EF4-FFF2-40B4-BE49-F238E27FC236}">
                  <a16:creationId xmlns:a16="http://schemas.microsoft.com/office/drawing/2014/main" id="{A6CE58CE-0507-F0FB-5487-BE375592ECAD}"/>
                </a:ext>
              </a:extLst>
            </p:cNvPr>
            <p:cNvPicPr>
              <a:picLocks noChangeAspect="1"/>
            </p:cNvPicPr>
            <p:nvPr/>
          </p:nvPicPr>
          <p:blipFill>
            <a:blip r:embed="rId2"/>
            <a:srcRect l="21797" t="19305" r="37031" b="4179"/>
            <a:stretch/>
          </p:blipFill>
          <p:spPr>
            <a:xfrm>
              <a:off x="7982874" y="1962377"/>
              <a:ext cx="3835167" cy="4009173"/>
            </a:xfrm>
            <a:prstGeom prst="rect">
              <a:avLst/>
            </a:prstGeom>
          </p:spPr>
        </p:pic>
        <p:sp>
          <p:nvSpPr>
            <p:cNvPr id="14" name="Rectangle 13">
              <a:extLst>
                <a:ext uri="{FF2B5EF4-FFF2-40B4-BE49-F238E27FC236}">
                  <a16:creationId xmlns:a16="http://schemas.microsoft.com/office/drawing/2014/main" id="{4898F342-1324-F618-8504-0F60207C31AD}"/>
                </a:ext>
              </a:extLst>
            </p:cNvPr>
            <p:cNvSpPr/>
            <p:nvPr/>
          </p:nvSpPr>
          <p:spPr>
            <a:xfrm>
              <a:off x="9887758" y="5175250"/>
              <a:ext cx="1923242" cy="774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41700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A256AD-D84D-358F-16FA-FCAE994420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7A08B-A09D-6727-920A-FBC87CAE53C0}"/>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884A6148-508B-074B-62D8-5E05E41E96F6}"/>
              </a:ext>
            </a:extLst>
          </p:cNvPr>
          <p:cNvSpPr>
            <a:spLocks noGrp="1"/>
          </p:cNvSpPr>
          <p:nvPr>
            <p:ph idx="1"/>
          </p:nvPr>
        </p:nvSpPr>
        <p:spPr>
          <a:xfrm>
            <a:off x="323169" y="1802191"/>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Let’s consider an example sentence: </a:t>
            </a:r>
          </a:p>
          <a:p>
            <a:pPr>
              <a:lnSpc>
                <a:spcPct val="150000"/>
              </a:lnSpc>
            </a:pPr>
            <a:r>
              <a:rPr lang="en-US" sz="2400" b="1" dirty="0">
                <a:solidFill>
                  <a:schemeClr val="bg1"/>
                </a:solidFill>
                <a:latin typeface="Century Gothic" panose="020B0502020202020204" pitchFamily="34" charset="0"/>
              </a:rPr>
              <a:t>“the train left the station on time.” </a:t>
            </a:r>
          </a:p>
          <a:p>
            <a:pPr>
              <a:lnSpc>
                <a:spcPct val="150000"/>
              </a:lnSpc>
            </a:pPr>
            <a:r>
              <a:rPr lang="en-US" sz="2400" dirty="0">
                <a:solidFill>
                  <a:schemeClr val="bg1"/>
                </a:solidFill>
                <a:latin typeface="Century Gothic" panose="020B0502020202020204" pitchFamily="34" charset="0"/>
              </a:rPr>
              <a:t>Now, consider one word in the sentence: </a:t>
            </a:r>
            <a:r>
              <a:rPr lang="en-US" sz="2400" b="1" dirty="0">
                <a:solidFill>
                  <a:schemeClr val="bg1"/>
                </a:solidFill>
                <a:latin typeface="Century Gothic" panose="020B0502020202020204" pitchFamily="34" charset="0"/>
              </a:rPr>
              <a:t>station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What kind of station are we talking about? Could it be a radio station? Maybe the International Space Station? Let’s figure it out algorithmically via self-attention</a:t>
            </a:r>
          </a:p>
        </p:txBody>
      </p:sp>
      <p:sp>
        <p:nvSpPr>
          <p:cNvPr id="5" name="Footer Placeholder 4">
            <a:extLst>
              <a:ext uri="{FF2B5EF4-FFF2-40B4-BE49-F238E27FC236}">
                <a16:creationId xmlns:a16="http://schemas.microsoft.com/office/drawing/2014/main" id="{AF2ECDC0-3966-7471-F5D3-75FEB24660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0D2B420-3796-1D20-F94A-D8404582254C}"/>
              </a:ext>
            </a:extLst>
          </p:cNvPr>
          <p:cNvSpPr>
            <a:spLocks noGrp="1"/>
          </p:cNvSpPr>
          <p:nvPr>
            <p:ph type="sldNum" sz="quarter" idx="12"/>
          </p:nvPr>
        </p:nvSpPr>
        <p:spPr/>
        <p:txBody>
          <a:bodyPr/>
          <a:lstStyle/>
          <a:p>
            <a:fld id="{7F537688-BEAE-4904-826F-1C1E0645A5D0}" type="slidenum">
              <a:rPr lang="en-US" sz="2000" smtClean="0"/>
              <a:t>197</a:t>
            </a:fld>
            <a:endParaRPr lang="en-US" sz="2000" dirty="0"/>
          </a:p>
        </p:txBody>
      </p:sp>
      <p:pic>
        <p:nvPicPr>
          <p:cNvPr id="8" name="Picture 7">
            <a:extLst>
              <a:ext uri="{FF2B5EF4-FFF2-40B4-BE49-F238E27FC236}">
                <a16:creationId xmlns:a16="http://schemas.microsoft.com/office/drawing/2014/main" id="{8F57AFC0-1112-50AB-E84A-CC71B1699EB8}"/>
              </a:ext>
            </a:extLst>
          </p:cNvPr>
          <p:cNvPicPr>
            <a:picLocks noChangeAspect="1"/>
          </p:cNvPicPr>
          <p:nvPr/>
        </p:nvPicPr>
        <p:blipFill>
          <a:blip r:embed="rId2"/>
          <a:srcRect l="19620" t="24539" r="37649" b="66237"/>
          <a:stretch/>
        </p:blipFill>
        <p:spPr>
          <a:xfrm>
            <a:off x="2703606" y="5155474"/>
            <a:ext cx="8957172" cy="1087584"/>
          </a:xfrm>
          <a:prstGeom prst="rect">
            <a:avLst/>
          </a:prstGeom>
        </p:spPr>
      </p:pic>
    </p:spTree>
    <p:extLst>
      <p:ext uri="{BB962C8B-B14F-4D97-AF65-F5344CB8AC3E}">
        <p14:creationId xmlns:p14="http://schemas.microsoft.com/office/powerpoint/2010/main" val="28359598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995382-3F23-76B1-4854-AA658F548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F6475-0444-A261-4C6D-1DD1B371498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4A9DBEBF-5800-99CE-5935-C06DD4905BFA}"/>
              </a:ext>
            </a:extLst>
          </p:cNvPr>
          <p:cNvSpPr>
            <a:spLocks noGrp="1"/>
          </p:cNvSpPr>
          <p:nvPr>
            <p:ph idx="1"/>
          </p:nvPr>
        </p:nvSpPr>
        <p:spPr>
          <a:xfrm>
            <a:off x="306703" y="1737360"/>
            <a:ext cx="6792657" cy="4576354"/>
          </a:xfrm>
        </p:spPr>
        <p:txBody>
          <a:bodyPr>
            <a:normAutofit fontScale="92500"/>
          </a:bodyPr>
          <a:lstStyle/>
          <a:p>
            <a:pPr>
              <a:lnSpc>
                <a:spcPct val="150000"/>
              </a:lnSpc>
            </a:pPr>
            <a:r>
              <a:rPr lang="en-US" b="1" dirty="0">
                <a:solidFill>
                  <a:schemeClr val="bg1"/>
                </a:solidFill>
                <a:latin typeface="Century Gothic" panose="020B0502020202020204" pitchFamily="34" charset="0"/>
              </a:rPr>
              <a:t>Step 1 </a:t>
            </a:r>
            <a:r>
              <a:rPr lang="en-US" dirty="0">
                <a:solidFill>
                  <a:schemeClr val="bg1"/>
                </a:solidFill>
                <a:latin typeface="Century Gothic" panose="020B0502020202020204" pitchFamily="34" charset="0"/>
              </a:rPr>
              <a:t>is to compute relevancy scores between the vector for “</a:t>
            </a:r>
            <a:r>
              <a:rPr lang="en-US" b="1" dirty="0">
                <a:solidFill>
                  <a:schemeClr val="bg1"/>
                </a:solidFill>
                <a:latin typeface="Century Gothic" panose="020B0502020202020204" pitchFamily="34" charset="0"/>
              </a:rPr>
              <a:t>station</a:t>
            </a:r>
            <a:r>
              <a:rPr lang="en-US" dirty="0">
                <a:solidFill>
                  <a:schemeClr val="bg1"/>
                </a:solidFill>
                <a:latin typeface="Century Gothic" panose="020B0502020202020204" pitchFamily="34" charset="0"/>
              </a:rPr>
              <a:t>” and every other word in the sentence. </a:t>
            </a:r>
          </a:p>
          <a:p>
            <a:pPr>
              <a:lnSpc>
                <a:spcPct val="150000"/>
              </a:lnSpc>
            </a:pPr>
            <a:r>
              <a:rPr lang="en-US" dirty="0">
                <a:solidFill>
                  <a:schemeClr val="bg1"/>
                </a:solidFill>
                <a:latin typeface="Century Gothic" panose="020B0502020202020204" pitchFamily="34" charset="0"/>
              </a:rPr>
              <a:t>These are our </a:t>
            </a:r>
            <a:r>
              <a:rPr lang="en-US" b="1" dirty="0">
                <a:solidFill>
                  <a:schemeClr val="bg1"/>
                </a:solidFill>
                <a:latin typeface="Century Gothic" panose="020B0502020202020204" pitchFamily="34" charset="0"/>
              </a:rPr>
              <a:t>“attention scores.” </a:t>
            </a:r>
            <a:r>
              <a:rPr lang="en-US" dirty="0">
                <a:solidFill>
                  <a:schemeClr val="bg1"/>
                </a:solidFill>
                <a:latin typeface="Century Gothic" panose="020B0502020202020204" pitchFamily="34" charset="0"/>
              </a:rPr>
              <a:t>We’re simply going to use the dot product between two-word vectors as a measure of the strength of their relationship. </a:t>
            </a:r>
          </a:p>
          <a:p>
            <a:pPr>
              <a:lnSpc>
                <a:spcPct val="150000"/>
              </a:lnSpc>
            </a:pPr>
            <a:r>
              <a:rPr lang="en-US" dirty="0">
                <a:solidFill>
                  <a:schemeClr val="bg1"/>
                </a:solidFill>
                <a:latin typeface="Century Gothic" panose="020B0502020202020204" pitchFamily="34" charset="0"/>
              </a:rPr>
              <a:t>It’s a very computationally efficient distance function, and it was already the standard way to relate two-word embeddings to each other long before </a:t>
            </a:r>
            <a:r>
              <a:rPr lang="en-US" b="1" dirty="0">
                <a:solidFill>
                  <a:schemeClr val="bg1"/>
                </a:solidFill>
                <a:latin typeface="Century Gothic" panose="020B0502020202020204" pitchFamily="34" charset="0"/>
              </a:rPr>
              <a:t>Transformers</a:t>
            </a: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9D98159A-7C85-D1DB-6602-47D8EAE244C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8D18C9B-9AEF-AB8F-9D93-FEE0C5EB79D8}"/>
              </a:ext>
            </a:extLst>
          </p:cNvPr>
          <p:cNvSpPr>
            <a:spLocks noGrp="1"/>
          </p:cNvSpPr>
          <p:nvPr>
            <p:ph type="sldNum" sz="quarter" idx="12"/>
          </p:nvPr>
        </p:nvSpPr>
        <p:spPr/>
        <p:txBody>
          <a:bodyPr/>
          <a:lstStyle/>
          <a:p>
            <a:fld id="{7F537688-BEAE-4904-826F-1C1E0645A5D0}" type="slidenum">
              <a:rPr lang="en-US" sz="2000" smtClean="0"/>
              <a:t>198</a:t>
            </a:fld>
            <a:endParaRPr lang="en-US" sz="2000" dirty="0"/>
          </a:p>
        </p:txBody>
      </p:sp>
      <p:pic>
        <p:nvPicPr>
          <p:cNvPr id="7" name="Picture 6">
            <a:extLst>
              <a:ext uri="{FF2B5EF4-FFF2-40B4-BE49-F238E27FC236}">
                <a16:creationId xmlns:a16="http://schemas.microsoft.com/office/drawing/2014/main" id="{46804026-A778-D8E3-6FAE-70F73A456623}"/>
              </a:ext>
            </a:extLst>
          </p:cNvPr>
          <p:cNvPicPr>
            <a:picLocks noChangeAspect="1"/>
          </p:cNvPicPr>
          <p:nvPr/>
        </p:nvPicPr>
        <p:blipFill>
          <a:blip r:embed="rId2"/>
          <a:srcRect l="19986" t="36872" r="55590" b="3101"/>
          <a:stretch/>
        </p:blipFill>
        <p:spPr>
          <a:xfrm>
            <a:off x="7099360" y="837794"/>
            <a:ext cx="4330656" cy="5987116"/>
          </a:xfrm>
          <a:prstGeom prst="rect">
            <a:avLst/>
          </a:prstGeom>
        </p:spPr>
      </p:pic>
      <p:pic>
        <p:nvPicPr>
          <p:cNvPr id="8" name="Picture 7">
            <a:extLst>
              <a:ext uri="{FF2B5EF4-FFF2-40B4-BE49-F238E27FC236}">
                <a16:creationId xmlns:a16="http://schemas.microsoft.com/office/drawing/2014/main" id="{12BD145A-B147-14E6-139B-4897CD2332E1}"/>
              </a:ext>
            </a:extLst>
          </p:cNvPr>
          <p:cNvPicPr>
            <a:picLocks noChangeAspect="1"/>
          </p:cNvPicPr>
          <p:nvPr/>
        </p:nvPicPr>
        <p:blipFill>
          <a:blip r:embed="rId2"/>
          <a:srcRect l="16929" t="18540" r="37649" b="66237"/>
          <a:stretch/>
        </p:blipFill>
        <p:spPr>
          <a:xfrm>
            <a:off x="7460857" y="106529"/>
            <a:ext cx="3751626" cy="707252"/>
          </a:xfrm>
          <a:prstGeom prst="rect">
            <a:avLst/>
          </a:prstGeom>
        </p:spPr>
      </p:pic>
    </p:spTree>
    <p:extLst>
      <p:ext uri="{BB962C8B-B14F-4D97-AF65-F5344CB8AC3E}">
        <p14:creationId xmlns:p14="http://schemas.microsoft.com/office/powerpoint/2010/main" val="17226151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AADF90-4794-DFDF-4894-D75A3CCA8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73435-0A9D-46B8-90EF-52E27C780A6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AA9FFC50-8F86-0968-35BA-657F4FE2900B}"/>
              </a:ext>
            </a:extLst>
          </p:cNvPr>
          <p:cNvSpPr>
            <a:spLocks noGrp="1"/>
          </p:cNvSpPr>
          <p:nvPr>
            <p:ph idx="1"/>
          </p:nvPr>
        </p:nvSpPr>
        <p:spPr>
          <a:xfrm>
            <a:off x="353649" y="1889025"/>
            <a:ext cx="11545662" cy="4224140"/>
          </a:xfrm>
        </p:spPr>
        <p:txBody>
          <a:bodyPr>
            <a:normAutofit/>
          </a:bodyPr>
          <a:lstStyle/>
          <a:p>
            <a:pPr>
              <a:lnSpc>
                <a:spcPct val="150000"/>
              </a:lnSpc>
            </a:pPr>
            <a:r>
              <a:rPr lang="en-US" sz="2400" dirty="0">
                <a:solidFill>
                  <a:schemeClr val="bg1"/>
                </a:solidFill>
                <a:latin typeface="Century Gothic" panose="020B0502020202020204" pitchFamily="34" charset="0"/>
              </a:rPr>
              <a:t>Right?</a:t>
            </a:r>
          </a:p>
        </p:txBody>
      </p:sp>
      <p:sp>
        <p:nvSpPr>
          <p:cNvPr id="5" name="Footer Placeholder 4">
            <a:extLst>
              <a:ext uri="{FF2B5EF4-FFF2-40B4-BE49-F238E27FC236}">
                <a16:creationId xmlns:a16="http://schemas.microsoft.com/office/drawing/2014/main" id="{5FA9476E-0E07-2304-BC28-4455928CA58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E8B4424-B400-B44E-9AFD-3DF44AC0E245}"/>
              </a:ext>
            </a:extLst>
          </p:cNvPr>
          <p:cNvSpPr>
            <a:spLocks noGrp="1"/>
          </p:cNvSpPr>
          <p:nvPr>
            <p:ph type="sldNum" sz="quarter" idx="12"/>
          </p:nvPr>
        </p:nvSpPr>
        <p:spPr/>
        <p:txBody>
          <a:bodyPr/>
          <a:lstStyle/>
          <a:p>
            <a:fld id="{7F537688-BEAE-4904-826F-1C1E0645A5D0}" type="slidenum">
              <a:rPr lang="en-US" sz="2000" smtClean="0"/>
              <a:t>199</a:t>
            </a:fld>
            <a:endParaRPr lang="en-US" sz="2000" dirty="0"/>
          </a:p>
        </p:txBody>
      </p:sp>
      <p:pic>
        <p:nvPicPr>
          <p:cNvPr id="7" name="Picture 6">
            <a:extLst>
              <a:ext uri="{FF2B5EF4-FFF2-40B4-BE49-F238E27FC236}">
                <a16:creationId xmlns:a16="http://schemas.microsoft.com/office/drawing/2014/main" id="{C3BEB547-5024-B5F1-52A2-6C8E89D3AF4B}"/>
              </a:ext>
            </a:extLst>
          </p:cNvPr>
          <p:cNvPicPr>
            <a:picLocks noChangeAspect="1"/>
          </p:cNvPicPr>
          <p:nvPr/>
        </p:nvPicPr>
        <p:blipFill>
          <a:blip r:embed="rId2"/>
          <a:srcRect l="16929" t="18540" r="16856" b="2730"/>
          <a:stretch/>
        </p:blipFill>
        <p:spPr>
          <a:xfrm>
            <a:off x="3812450" y="865514"/>
            <a:ext cx="8072846" cy="5399316"/>
          </a:xfrm>
          <a:prstGeom prst="rect">
            <a:avLst/>
          </a:prstGeom>
        </p:spPr>
      </p:pic>
      <p:pic>
        <p:nvPicPr>
          <p:cNvPr id="8" name="Picture 7">
            <a:extLst>
              <a:ext uri="{FF2B5EF4-FFF2-40B4-BE49-F238E27FC236}">
                <a16:creationId xmlns:a16="http://schemas.microsoft.com/office/drawing/2014/main" id="{F8C15985-A1C5-373C-267A-62D7DEB345B8}"/>
              </a:ext>
            </a:extLst>
          </p:cNvPr>
          <p:cNvPicPr>
            <a:picLocks noChangeAspect="1"/>
          </p:cNvPicPr>
          <p:nvPr/>
        </p:nvPicPr>
        <p:blipFill>
          <a:blip r:embed="rId2"/>
          <a:srcRect l="16929" t="18540" r="37649" b="66237"/>
          <a:stretch/>
        </p:blipFill>
        <p:spPr>
          <a:xfrm>
            <a:off x="3964850" y="1017914"/>
            <a:ext cx="5537738" cy="1043968"/>
          </a:xfrm>
          <a:prstGeom prst="rect">
            <a:avLst/>
          </a:prstGeom>
        </p:spPr>
      </p:pic>
    </p:spTree>
    <p:extLst>
      <p:ext uri="{BB962C8B-B14F-4D97-AF65-F5344CB8AC3E}">
        <p14:creationId xmlns:p14="http://schemas.microsoft.com/office/powerpoint/2010/main" val="377361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b="1" dirty="0">
                <a:solidFill>
                  <a:schemeClr val="bg1"/>
                </a:solidFill>
                <a:latin typeface="Century Gothic" panose="020B0502020202020204" pitchFamily="34" charset="0"/>
              </a:rPr>
              <a:t>ML</a:t>
            </a:r>
            <a:r>
              <a:rPr lang="en-US" sz="2800" dirty="0">
                <a:solidFill>
                  <a:schemeClr val="bg1"/>
                </a:solidFill>
                <a:latin typeface="Century Gothic" panose="020B0502020202020204" pitchFamily="34" charset="0"/>
              </a:rPr>
              <a:t>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200</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0BE91-FD78-D107-728B-3E1537DAC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DFB1B-79A5-25A6-113F-918E6A1EB79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97D3A231-4DC6-BEBD-5BFC-DEF9E92E033D}"/>
              </a:ext>
            </a:extLst>
          </p:cNvPr>
          <p:cNvSpPr>
            <a:spLocks noGrp="1"/>
          </p:cNvSpPr>
          <p:nvPr>
            <p:ph idx="1"/>
          </p:nvPr>
        </p:nvSpPr>
        <p:spPr>
          <a:xfrm>
            <a:off x="979518" y="1798222"/>
            <a:ext cx="10176162" cy="4410211"/>
          </a:xfrm>
        </p:spPr>
        <p:txBody>
          <a:bodyPr>
            <a:normAutofit/>
          </a:bodyPr>
          <a:lstStyle/>
          <a:p>
            <a:pPr>
              <a:lnSpc>
                <a:spcPct val="150000"/>
              </a:lnSpc>
            </a:pPr>
            <a:r>
              <a:rPr lang="en-US" sz="2800" dirty="0">
                <a:solidFill>
                  <a:schemeClr val="bg1"/>
                </a:solidFill>
                <a:latin typeface="Century Gothic" panose="020B0502020202020204" pitchFamily="34" charset="0"/>
              </a:rPr>
              <a:t>Attention mechanisms helps to fine the right information, using </a:t>
            </a:r>
            <a:r>
              <a:rPr lang="en-US" sz="2800" b="1" dirty="0">
                <a:solidFill>
                  <a:schemeClr val="bg1"/>
                </a:solidFill>
                <a:latin typeface="Century Gothic" panose="020B0502020202020204" pitchFamily="34" charset="0"/>
              </a:rPr>
              <a:t>QUERIES, KEYS, VALUES.</a:t>
            </a:r>
          </a:p>
          <a:p>
            <a:pPr>
              <a:lnSpc>
                <a:spcPct val="150000"/>
              </a:lnSpc>
            </a:pPr>
            <a:endParaRPr lang="en-US" sz="2800" b="1" dirty="0">
              <a:solidFill>
                <a:schemeClr val="bg1"/>
              </a:solidFill>
              <a:latin typeface="Century Gothic" panose="020B0502020202020204" pitchFamily="34" charset="0"/>
            </a:endParaRPr>
          </a:p>
          <a:p>
            <a:pPr>
              <a:lnSpc>
                <a:spcPct val="150000"/>
              </a:lnSpc>
            </a:pPr>
            <a:r>
              <a:rPr lang="en-US" sz="2800" dirty="0">
                <a:solidFill>
                  <a:schemeClr val="bg1"/>
                </a:solidFill>
                <a:latin typeface="Century Gothic" panose="020B0502020202020204" pitchFamily="34" charset="0"/>
              </a:rPr>
              <a:t>Let me help you understand </a:t>
            </a:r>
            <a:r>
              <a:rPr lang="en-US" sz="2800" b="1" dirty="0">
                <a:solidFill>
                  <a:schemeClr val="bg1"/>
                </a:solidFill>
                <a:latin typeface="Century Gothic" panose="020B0502020202020204" pitchFamily="34" charset="0"/>
              </a:rPr>
              <a:t>Attention Mechanism </a:t>
            </a:r>
            <a:r>
              <a:rPr lang="en-US" sz="2800" dirty="0">
                <a:solidFill>
                  <a:schemeClr val="bg1"/>
                </a:solidFill>
                <a:latin typeface="Century Gothic" panose="020B0502020202020204" pitchFamily="34" charset="0"/>
              </a:rPr>
              <a:t>with </a:t>
            </a:r>
            <a:r>
              <a:rPr lang="en-US" sz="2800" b="1" dirty="0">
                <a:solidFill>
                  <a:schemeClr val="bg1"/>
                </a:solidFill>
                <a:latin typeface="Century Gothic" panose="020B0502020202020204" pitchFamily="34" charset="0"/>
              </a:rPr>
              <a:t>SEARCH. </a:t>
            </a:r>
            <a:r>
              <a:rPr lang="en-US" sz="2800" dirty="0">
                <a:solidFill>
                  <a:schemeClr val="bg1"/>
                </a:solidFill>
                <a:latin typeface="Century Gothic" panose="020B0502020202020204" pitchFamily="34" charset="0"/>
              </a:rPr>
              <a:t>(i.e. using a SEARCH example)</a:t>
            </a:r>
          </a:p>
        </p:txBody>
      </p:sp>
      <p:sp>
        <p:nvSpPr>
          <p:cNvPr id="5" name="Footer Placeholder 4">
            <a:extLst>
              <a:ext uri="{FF2B5EF4-FFF2-40B4-BE49-F238E27FC236}">
                <a16:creationId xmlns:a16="http://schemas.microsoft.com/office/drawing/2014/main" id="{8B5AAFDB-6DDF-889A-D02F-9BCCB8782DA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8665AF-9848-B9AF-AEBB-53C8A82CCD46}"/>
              </a:ext>
            </a:extLst>
          </p:cNvPr>
          <p:cNvSpPr>
            <a:spLocks noGrp="1"/>
          </p:cNvSpPr>
          <p:nvPr>
            <p:ph type="sldNum" sz="quarter" idx="12"/>
          </p:nvPr>
        </p:nvSpPr>
        <p:spPr/>
        <p:txBody>
          <a:bodyPr/>
          <a:lstStyle/>
          <a:p>
            <a:fld id="{7F537688-BEAE-4904-826F-1C1E0645A5D0}" type="slidenum">
              <a:rPr lang="en-US" sz="2000" smtClean="0"/>
              <a:t>201</a:t>
            </a:fld>
            <a:endParaRPr lang="en-US" sz="2000" dirty="0"/>
          </a:p>
        </p:txBody>
      </p:sp>
    </p:spTree>
    <p:extLst>
      <p:ext uri="{BB962C8B-B14F-4D97-AF65-F5344CB8AC3E}">
        <p14:creationId xmlns:p14="http://schemas.microsoft.com/office/powerpoint/2010/main" val="11466464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E5F0E7-84C9-7FD0-73E0-5489A9245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1A540-8818-7EED-1962-082FDEC0AE55}"/>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0A132824-B871-9ECA-678B-2E37CE02543A}"/>
              </a:ext>
            </a:extLst>
          </p:cNvPr>
          <p:cNvSpPr>
            <a:spLocks noGrp="1"/>
          </p:cNvSpPr>
          <p:nvPr>
            <p:ph idx="1"/>
          </p:nvPr>
        </p:nvSpPr>
        <p:spPr>
          <a:xfrm>
            <a:off x="979518" y="1798222"/>
            <a:ext cx="4840735" cy="4410211"/>
          </a:xfrm>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Attention mechanisms helps to fine the right information, using </a:t>
            </a:r>
            <a:r>
              <a:rPr lang="en-US" sz="2800" b="1" dirty="0">
                <a:solidFill>
                  <a:schemeClr val="bg1"/>
                </a:solidFill>
                <a:latin typeface="Century Gothic" panose="020B0502020202020204" pitchFamily="34" charset="0"/>
              </a:rPr>
              <a:t>Queries, Keys, Values</a:t>
            </a:r>
          </a:p>
          <a:p>
            <a:pPr>
              <a:lnSpc>
                <a:spcPct val="150000"/>
              </a:lnSpc>
            </a:pPr>
            <a:r>
              <a:rPr lang="en-US" sz="2800" dirty="0">
                <a:solidFill>
                  <a:schemeClr val="bg1"/>
                </a:solidFill>
                <a:latin typeface="Century Gothic" panose="020B0502020202020204" pitchFamily="34" charset="0"/>
              </a:rPr>
              <a:t>Let’s explain like this……… Because you are here to </a:t>
            </a:r>
            <a:r>
              <a:rPr lang="en-US" sz="2800" b="1" dirty="0">
                <a:solidFill>
                  <a:schemeClr val="bg1"/>
                </a:solidFill>
                <a:latin typeface="Century Gothic" panose="020B0502020202020204" pitchFamily="34" charset="0"/>
              </a:rPr>
              <a:t>Learn and Understand NLP and Deep Learning, </a:t>
            </a:r>
            <a:r>
              <a:rPr lang="en-US" sz="2800" dirty="0">
                <a:solidFill>
                  <a:schemeClr val="bg1"/>
                </a:solidFill>
                <a:latin typeface="Century Gothic" panose="020B0502020202020204" pitchFamily="34" charset="0"/>
              </a:rPr>
              <a:t>you therefore have the question:</a:t>
            </a:r>
          </a:p>
        </p:txBody>
      </p:sp>
      <p:sp>
        <p:nvSpPr>
          <p:cNvPr id="5" name="Footer Placeholder 4">
            <a:extLst>
              <a:ext uri="{FF2B5EF4-FFF2-40B4-BE49-F238E27FC236}">
                <a16:creationId xmlns:a16="http://schemas.microsoft.com/office/drawing/2014/main" id="{8564FE0A-C4ED-0E03-1BD2-83B11B71E25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CF8FDD-CA05-9F4D-BA45-047784D133E3}"/>
              </a:ext>
            </a:extLst>
          </p:cNvPr>
          <p:cNvSpPr>
            <a:spLocks noGrp="1"/>
          </p:cNvSpPr>
          <p:nvPr>
            <p:ph type="sldNum" sz="quarter" idx="12"/>
          </p:nvPr>
        </p:nvSpPr>
        <p:spPr/>
        <p:txBody>
          <a:bodyPr/>
          <a:lstStyle/>
          <a:p>
            <a:fld id="{7F537688-BEAE-4904-826F-1C1E0645A5D0}" type="slidenum">
              <a:rPr lang="en-US" sz="2000" smtClean="0"/>
              <a:t>202</a:t>
            </a:fld>
            <a:endParaRPr lang="en-US" sz="2000" dirty="0"/>
          </a:p>
        </p:txBody>
      </p:sp>
      <p:grpSp>
        <p:nvGrpSpPr>
          <p:cNvPr id="7" name="Group 6">
            <a:extLst>
              <a:ext uri="{FF2B5EF4-FFF2-40B4-BE49-F238E27FC236}">
                <a16:creationId xmlns:a16="http://schemas.microsoft.com/office/drawing/2014/main" id="{7E3DEA4E-C685-D0C9-8F2F-2D96F522826C}"/>
              </a:ext>
            </a:extLst>
          </p:cNvPr>
          <p:cNvGrpSpPr/>
          <p:nvPr/>
        </p:nvGrpSpPr>
        <p:grpSpPr>
          <a:xfrm>
            <a:off x="6371748" y="1108717"/>
            <a:ext cx="4840735" cy="5351068"/>
            <a:chOff x="360863" y="1090920"/>
            <a:chExt cx="4857681" cy="5767080"/>
          </a:xfrm>
        </p:grpSpPr>
        <p:pic>
          <p:nvPicPr>
            <p:cNvPr id="8" name="Picture 2" descr="Cartoon Person Thought Bubble Stock Illustrations – 3,316 Cartoon Person  Thought Bubble Stock Illustrations, Vectors &amp; Clipart - Dreamstime">
              <a:extLst>
                <a:ext uri="{FF2B5EF4-FFF2-40B4-BE49-F238E27FC236}">
                  <a16:creationId xmlns:a16="http://schemas.microsoft.com/office/drawing/2014/main" id="{BC04F86E-83C8-F05F-9B3C-CA90E79D53F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4089"/>
            <a:stretch/>
          </p:blipFill>
          <p:spPr bwMode="auto">
            <a:xfrm>
              <a:off x="360863" y="1090920"/>
              <a:ext cx="4857681" cy="5767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8EC6F2-4EEE-0958-7C3B-9F3644689407}"/>
                </a:ext>
              </a:extLst>
            </p:cNvPr>
            <p:cNvSpPr txBox="1"/>
            <p:nvPr/>
          </p:nvSpPr>
          <p:spPr>
            <a:xfrm>
              <a:off x="1839734" y="1764335"/>
              <a:ext cx="2460215" cy="1691691"/>
            </a:xfrm>
            <a:prstGeom prst="rect">
              <a:avLst/>
            </a:prstGeom>
            <a:noFill/>
          </p:spPr>
          <p:txBody>
            <a:bodyPr wrap="square" rtlCol="0">
              <a:spAutoFit/>
            </a:bodyPr>
            <a:lstStyle/>
            <a:p>
              <a:pPr algn="ctr"/>
              <a:r>
                <a:rPr lang="en-US" sz="2400" b="1" dirty="0"/>
                <a:t>How can I learn more about Deep Learning and Transformers?</a:t>
              </a:r>
              <a:endParaRPr lang="en-US" sz="2400" dirty="0"/>
            </a:p>
          </p:txBody>
        </p:sp>
      </p:grpSp>
    </p:spTree>
    <p:extLst>
      <p:ext uri="{BB962C8B-B14F-4D97-AF65-F5344CB8AC3E}">
        <p14:creationId xmlns:p14="http://schemas.microsoft.com/office/powerpoint/2010/main" val="362235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979518" y="1798222"/>
            <a:ext cx="4840735" cy="4410211"/>
          </a:xfrm>
        </p:spPr>
        <p:txBody>
          <a:bodyPr>
            <a:normAutofit/>
          </a:bodyPr>
          <a:lstStyle/>
          <a:p>
            <a:pPr>
              <a:lnSpc>
                <a:spcPct val="150000"/>
              </a:lnSpc>
            </a:pPr>
            <a:r>
              <a:rPr lang="en-US" sz="2800" dirty="0">
                <a:solidFill>
                  <a:schemeClr val="bg1"/>
                </a:solidFill>
                <a:latin typeface="Century Gothic" panose="020B0502020202020204" pitchFamily="34" charset="0"/>
              </a:rPr>
              <a:t>In addition to joining this class, what you may do again is</a:t>
            </a:r>
            <a:br>
              <a:rPr lang="en-US" sz="2800" dirty="0">
                <a:solidFill>
                  <a:schemeClr val="bg1"/>
                </a:solidFill>
                <a:latin typeface="Century Gothic" panose="020B0502020202020204" pitchFamily="34" charset="0"/>
              </a:rPr>
            </a:br>
            <a:r>
              <a:rPr lang="en-US" sz="2800" b="1" dirty="0">
                <a:solidFill>
                  <a:schemeClr val="bg1"/>
                </a:solidFill>
                <a:latin typeface="Century Gothic" panose="020B0502020202020204" pitchFamily="34" charset="0"/>
              </a:rPr>
              <a:t>1. Go search online, YouTube Precisely</a:t>
            </a: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203</a:t>
            </a:fld>
            <a:endParaRPr lang="en-US" sz="2000" dirty="0"/>
          </a:p>
        </p:txBody>
      </p:sp>
      <p:pic>
        <p:nvPicPr>
          <p:cNvPr id="11" name="Picture 10">
            <a:extLst>
              <a:ext uri="{FF2B5EF4-FFF2-40B4-BE49-F238E27FC236}">
                <a16:creationId xmlns:a16="http://schemas.microsoft.com/office/drawing/2014/main" id="{C7852917-5F38-51FC-CF9D-4974C8C459BA}"/>
              </a:ext>
            </a:extLst>
          </p:cNvPr>
          <p:cNvPicPr>
            <a:picLocks noChangeAspect="1"/>
          </p:cNvPicPr>
          <p:nvPr/>
        </p:nvPicPr>
        <p:blipFill>
          <a:blip r:embed="rId2"/>
          <a:srcRect l="41250" t="31667" r="27734" b="28639"/>
          <a:stretch/>
        </p:blipFill>
        <p:spPr>
          <a:xfrm>
            <a:off x="5410200" y="1798222"/>
            <a:ext cx="5972175" cy="4299341"/>
          </a:xfrm>
          <a:prstGeom prst="rect">
            <a:avLst/>
          </a:prstGeom>
        </p:spPr>
      </p:pic>
    </p:spTree>
    <p:extLst>
      <p:ext uri="{BB962C8B-B14F-4D97-AF65-F5344CB8AC3E}">
        <p14:creationId xmlns:p14="http://schemas.microsoft.com/office/powerpoint/2010/main" val="28701381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1F95ED-26C6-B10C-EA3E-7A4A69E3B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EBB9D-A747-13E7-AB88-50063A7EB05B}"/>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0DC6B21E-49C7-9772-266D-FFE73EB58548}"/>
              </a:ext>
            </a:extLst>
          </p:cNvPr>
          <p:cNvSpPr>
            <a:spLocks noGrp="1"/>
          </p:cNvSpPr>
          <p:nvPr>
            <p:ph idx="1"/>
          </p:nvPr>
        </p:nvSpPr>
        <p:spPr>
          <a:xfrm>
            <a:off x="902971" y="1733555"/>
            <a:ext cx="3328066" cy="4410211"/>
          </a:xfrm>
        </p:spPr>
        <p:txBody>
          <a:bodyPr>
            <a:normAutofit/>
          </a:bodyPr>
          <a:lstStyle/>
          <a:p>
            <a:pPr>
              <a:lnSpc>
                <a:spcPct val="150000"/>
              </a:lnSpc>
            </a:pPr>
            <a:r>
              <a:rPr lang="en-US" sz="2400" dirty="0">
                <a:solidFill>
                  <a:schemeClr val="bg1"/>
                </a:solidFill>
                <a:latin typeface="Century Gothic" panose="020B0502020202020204" pitchFamily="34" charset="0"/>
              </a:rPr>
              <a:t>As you get to YouTube, how do you find the needed video from the giant database?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 - With a search, by supplying the </a:t>
            </a:r>
            <a:r>
              <a:rPr lang="en-US" sz="2400" b="1" dirty="0">
                <a:solidFill>
                  <a:schemeClr val="bg1"/>
                </a:solidFill>
                <a:latin typeface="Century Gothic" panose="020B0502020202020204" pitchFamily="34" charset="0"/>
              </a:rPr>
              <a:t>Query, Deep Learning.</a:t>
            </a:r>
          </a:p>
        </p:txBody>
      </p:sp>
      <p:sp>
        <p:nvSpPr>
          <p:cNvPr id="5" name="Footer Placeholder 4">
            <a:extLst>
              <a:ext uri="{FF2B5EF4-FFF2-40B4-BE49-F238E27FC236}">
                <a16:creationId xmlns:a16="http://schemas.microsoft.com/office/drawing/2014/main" id="{EF4E16F7-CB61-BAA1-AEF1-E0656A32178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AD38D70-D66D-F6E1-94CF-4FC0F7EBFFCB}"/>
              </a:ext>
            </a:extLst>
          </p:cNvPr>
          <p:cNvSpPr>
            <a:spLocks noGrp="1"/>
          </p:cNvSpPr>
          <p:nvPr>
            <p:ph type="sldNum" sz="quarter" idx="12"/>
          </p:nvPr>
        </p:nvSpPr>
        <p:spPr/>
        <p:txBody>
          <a:bodyPr/>
          <a:lstStyle/>
          <a:p>
            <a:fld id="{7F537688-BEAE-4904-826F-1C1E0645A5D0}" type="slidenum">
              <a:rPr lang="en-US" sz="2000" smtClean="0"/>
              <a:t>204</a:t>
            </a:fld>
            <a:endParaRPr lang="en-US" sz="2000" dirty="0"/>
          </a:p>
        </p:txBody>
      </p:sp>
      <p:pic>
        <p:nvPicPr>
          <p:cNvPr id="7" name="Picture 6">
            <a:extLst>
              <a:ext uri="{FF2B5EF4-FFF2-40B4-BE49-F238E27FC236}">
                <a16:creationId xmlns:a16="http://schemas.microsoft.com/office/drawing/2014/main" id="{6F826D45-5F8F-1BA1-BF0F-A02924515BBF}"/>
              </a:ext>
            </a:extLst>
          </p:cNvPr>
          <p:cNvPicPr>
            <a:picLocks noChangeAspect="1"/>
          </p:cNvPicPr>
          <p:nvPr/>
        </p:nvPicPr>
        <p:blipFill>
          <a:blip r:embed="rId2"/>
          <a:srcRect l="1954" t="21295" r="40110" b="16666"/>
          <a:stretch/>
        </p:blipFill>
        <p:spPr>
          <a:xfrm>
            <a:off x="4231037" y="1745040"/>
            <a:ext cx="7827614" cy="4714745"/>
          </a:xfrm>
          <a:prstGeom prst="rect">
            <a:avLst/>
          </a:prstGeom>
        </p:spPr>
      </p:pic>
    </p:spTree>
    <p:extLst>
      <p:ext uri="{BB962C8B-B14F-4D97-AF65-F5344CB8AC3E}">
        <p14:creationId xmlns:p14="http://schemas.microsoft.com/office/powerpoint/2010/main" val="31685245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44FD88-3A40-FBEE-BE62-F07EE2801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A86F4-410D-EC93-59B1-90A5FB18FF2E}"/>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29E8DD67-3285-8E23-0AA6-0604BAAFBF76}"/>
              </a:ext>
            </a:extLst>
          </p:cNvPr>
          <p:cNvSpPr>
            <a:spLocks noGrp="1"/>
          </p:cNvSpPr>
          <p:nvPr>
            <p:ph idx="1"/>
          </p:nvPr>
        </p:nvSpPr>
        <p:spPr>
          <a:xfrm>
            <a:off x="885825" y="1733555"/>
            <a:ext cx="3478562" cy="4410211"/>
          </a:xfrm>
        </p:spPr>
        <p:txBody>
          <a:bodyPr>
            <a:normAutofit/>
          </a:bodyPr>
          <a:lstStyle/>
          <a:p>
            <a:pPr>
              <a:lnSpc>
                <a:spcPct val="150000"/>
              </a:lnSpc>
            </a:pPr>
            <a:r>
              <a:rPr lang="en-US" sz="2400" dirty="0">
                <a:solidFill>
                  <a:schemeClr val="bg1"/>
                </a:solidFill>
                <a:latin typeface="Century Gothic" panose="020B0502020202020204" pitchFamily="34" charset="0"/>
              </a:rPr>
              <a:t>Now, the submitted query needs to be compared with </a:t>
            </a:r>
            <a:r>
              <a:rPr lang="en-US" sz="2400" b="1" dirty="0">
                <a:solidFill>
                  <a:schemeClr val="bg1"/>
                </a:solidFill>
                <a:latin typeface="Century Gothic" panose="020B0502020202020204" pitchFamily="34" charset="0"/>
              </a:rPr>
              <a:t>title</a:t>
            </a:r>
            <a:r>
              <a:rPr lang="en-US" sz="2400" dirty="0">
                <a:solidFill>
                  <a:schemeClr val="bg1"/>
                </a:solidFill>
                <a:latin typeface="Century Gothic" panose="020B0502020202020204" pitchFamily="34" charset="0"/>
              </a:rPr>
              <a:t> of videos on YouTube.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All the titles are considered </a:t>
            </a:r>
            <a:r>
              <a:rPr lang="en-US" sz="2400" b="1" dirty="0">
                <a:solidFill>
                  <a:schemeClr val="bg1"/>
                </a:solidFill>
                <a:latin typeface="Century Gothic" panose="020B0502020202020204" pitchFamily="34" charset="0"/>
              </a:rPr>
              <a:t>Keys</a:t>
            </a:r>
          </a:p>
        </p:txBody>
      </p:sp>
      <p:sp>
        <p:nvSpPr>
          <p:cNvPr id="5" name="Footer Placeholder 4">
            <a:extLst>
              <a:ext uri="{FF2B5EF4-FFF2-40B4-BE49-F238E27FC236}">
                <a16:creationId xmlns:a16="http://schemas.microsoft.com/office/drawing/2014/main" id="{470E95A8-9467-7CC2-23F3-B8FC45A002E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65D39B7-E51B-1F28-C003-D9B9AF9C873B}"/>
              </a:ext>
            </a:extLst>
          </p:cNvPr>
          <p:cNvSpPr>
            <a:spLocks noGrp="1"/>
          </p:cNvSpPr>
          <p:nvPr>
            <p:ph type="sldNum" sz="quarter" idx="12"/>
          </p:nvPr>
        </p:nvSpPr>
        <p:spPr/>
        <p:txBody>
          <a:bodyPr/>
          <a:lstStyle/>
          <a:p>
            <a:fld id="{7F537688-BEAE-4904-826F-1C1E0645A5D0}" type="slidenum">
              <a:rPr lang="en-US" sz="2000" smtClean="0"/>
              <a:t>205</a:t>
            </a:fld>
            <a:endParaRPr lang="en-US" sz="2000" dirty="0"/>
          </a:p>
        </p:txBody>
      </p:sp>
      <p:pic>
        <p:nvPicPr>
          <p:cNvPr id="8" name="Picture 7">
            <a:extLst>
              <a:ext uri="{FF2B5EF4-FFF2-40B4-BE49-F238E27FC236}">
                <a16:creationId xmlns:a16="http://schemas.microsoft.com/office/drawing/2014/main" id="{C04E1904-9F0E-F1F0-31C4-531BFA887188}"/>
              </a:ext>
            </a:extLst>
          </p:cNvPr>
          <p:cNvPicPr>
            <a:picLocks noChangeAspect="1"/>
          </p:cNvPicPr>
          <p:nvPr/>
        </p:nvPicPr>
        <p:blipFill>
          <a:blip r:embed="rId2"/>
          <a:srcRect l="2656" t="21667" r="40390" b="16945"/>
          <a:stretch/>
        </p:blipFill>
        <p:spPr>
          <a:xfrm>
            <a:off x="4269137" y="1825436"/>
            <a:ext cx="7827615" cy="4745961"/>
          </a:xfrm>
          <a:prstGeom prst="rect">
            <a:avLst/>
          </a:prstGeom>
        </p:spPr>
      </p:pic>
    </p:spTree>
    <p:extLst>
      <p:ext uri="{BB962C8B-B14F-4D97-AF65-F5344CB8AC3E}">
        <p14:creationId xmlns:p14="http://schemas.microsoft.com/office/powerpoint/2010/main" val="3099384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646E06-DA92-CB1C-F1CB-71C9C765D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78D870-0A97-6952-9FDA-5D13FE4801AF}"/>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DFB8B1B4-823B-B6CA-1470-F7B461D1570F}"/>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E24E8D7-E362-3354-70B1-63B04D6D7E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4FFE42-82A2-FF6E-1CBA-3DBC6EC84E17}"/>
              </a:ext>
            </a:extLst>
          </p:cNvPr>
          <p:cNvSpPr>
            <a:spLocks noGrp="1"/>
          </p:cNvSpPr>
          <p:nvPr>
            <p:ph type="sldNum" sz="quarter" idx="12"/>
          </p:nvPr>
        </p:nvSpPr>
        <p:spPr/>
        <p:txBody>
          <a:bodyPr/>
          <a:lstStyle/>
          <a:p>
            <a:fld id="{7F537688-BEAE-4904-826F-1C1E0645A5D0}" type="slidenum">
              <a:rPr lang="en-US" sz="2000" smtClean="0"/>
              <a:t>206</a:t>
            </a:fld>
            <a:endParaRPr lang="en-US" sz="2000" dirty="0"/>
          </a:p>
        </p:txBody>
      </p:sp>
      <p:pic>
        <p:nvPicPr>
          <p:cNvPr id="7" name="Picture 6">
            <a:extLst>
              <a:ext uri="{FF2B5EF4-FFF2-40B4-BE49-F238E27FC236}">
                <a16:creationId xmlns:a16="http://schemas.microsoft.com/office/drawing/2014/main" id="{BBE0500B-B133-B46C-7DD3-A99A6F281BDC}"/>
              </a:ext>
            </a:extLst>
          </p:cNvPr>
          <p:cNvPicPr>
            <a:picLocks noChangeAspect="1"/>
          </p:cNvPicPr>
          <p:nvPr/>
        </p:nvPicPr>
        <p:blipFill>
          <a:blip r:embed="rId2"/>
          <a:srcRect l="1563" t="21250" r="27295" b="25333"/>
          <a:stretch/>
        </p:blipFill>
        <p:spPr>
          <a:xfrm>
            <a:off x="1330802" y="2186729"/>
            <a:ext cx="9824878" cy="4149544"/>
          </a:xfrm>
          <a:prstGeom prst="rect">
            <a:avLst/>
          </a:prstGeom>
        </p:spPr>
      </p:pic>
    </p:spTree>
    <p:extLst>
      <p:ext uri="{BB962C8B-B14F-4D97-AF65-F5344CB8AC3E}">
        <p14:creationId xmlns:p14="http://schemas.microsoft.com/office/powerpoint/2010/main" val="13085039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E550BF1-0904-8E65-5CCB-B0E20F787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0B00C-1A6B-D492-B0C4-207C29DDA4F2}"/>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41D14CED-FF83-51A9-350E-E2A73F6C0284}"/>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53AC55D-49F7-B5CD-CBB5-463BF456CA9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92F9F6A-B8D6-D6E4-5FBE-CB7848482D21}"/>
              </a:ext>
            </a:extLst>
          </p:cNvPr>
          <p:cNvSpPr>
            <a:spLocks noGrp="1"/>
          </p:cNvSpPr>
          <p:nvPr>
            <p:ph type="sldNum" sz="quarter" idx="12"/>
          </p:nvPr>
        </p:nvSpPr>
        <p:spPr/>
        <p:txBody>
          <a:bodyPr/>
          <a:lstStyle/>
          <a:p>
            <a:fld id="{7F537688-BEAE-4904-826F-1C1E0645A5D0}" type="slidenum">
              <a:rPr lang="en-US" sz="2000" smtClean="0"/>
              <a:t>207</a:t>
            </a:fld>
            <a:endParaRPr lang="en-US" sz="2000" dirty="0"/>
          </a:p>
        </p:txBody>
      </p:sp>
      <p:pic>
        <p:nvPicPr>
          <p:cNvPr id="7" name="Picture 6">
            <a:extLst>
              <a:ext uri="{FF2B5EF4-FFF2-40B4-BE49-F238E27FC236}">
                <a16:creationId xmlns:a16="http://schemas.microsoft.com/office/drawing/2014/main" id="{185A3BD4-CA9E-2703-A1E4-7C456D86CE74}"/>
              </a:ext>
            </a:extLst>
          </p:cNvPr>
          <p:cNvPicPr>
            <a:picLocks noChangeAspect="1"/>
          </p:cNvPicPr>
          <p:nvPr/>
        </p:nvPicPr>
        <p:blipFill>
          <a:blip r:embed="rId2"/>
          <a:srcRect l="1563" t="21250" r="27295" b="25333"/>
          <a:stretch/>
        </p:blipFill>
        <p:spPr>
          <a:xfrm>
            <a:off x="1330802" y="2186729"/>
            <a:ext cx="9824878" cy="4149544"/>
          </a:xfrm>
          <a:prstGeom prst="rect">
            <a:avLst/>
          </a:prstGeom>
        </p:spPr>
      </p:pic>
      <p:sp>
        <p:nvSpPr>
          <p:cNvPr id="4" name="TextBox 3">
            <a:extLst>
              <a:ext uri="{FF2B5EF4-FFF2-40B4-BE49-F238E27FC236}">
                <a16:creationId xmlns:a16="http://schemas.microsoft.com/office/drawing/2014/main" id="{A4994C09-4F7F-E522-8083-1F144FE36C39}"/>
              </a:ext>
            </a:extLst>
          </p:cNvPr>
          <p:cNvSpPr txBox="1"/>
          <p:nvPr/>
        </p:nvSpPr>
        <p:spPr>
          <a:xfrm rot="575309">
            <a:off x="9956587" y="3201120"/>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Not </a:t>
            </a:r>
          </a:p>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33918523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843CB8-537F-809B-7E2A-D653256ED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7B830-3331-74CC-7C51-ED05D536EA56}"/>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82B1293D-F1FC-96EA-655E-8C76CA100A45}"/>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01AD38A-AE6F-783F-97B7-11D6E9AAABE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45C4AF-6D98-A8B4-2EDE-698E2B678527}"/>
              </a:ext>
            </a:extLst>
          </p:cNvPr>
          <p:cNvSpPr>
            <a:spLocks noGrp="1"/>
          </p:cNvSpPr>
          <p:nvPr>
            <p:ph type="sldNum" sz="quarter" idx="12"/>
          </p:nvPr>
        </p:nvSpPr>
        <p:spPr/>
        <p:txBody>
          <a:bodyPr/>
          <a:lstStyle/>
          <a:p>
            <a:fld id="{7F537688-BEAE-4904-826F-1C1E0645A5D0}" type="slidenum">
              <a:rPr lang="en-US" sz="2000" smtClean="0"/>
              <a:t>208</a:t>
            </a:fld>
            <a:endParaRPr lang="en-US" sz="2000" dirty="0"/>
          </a:p>
        </p:txBody>
      </p:sp>
      <p:pic>
        <p:nvPicPr>
          <p:cNvPr id="9" name="Picture 8">
            <a:extLst>
              <a:ext uri="{FF2B5EF4-FFF2-40B4-BE49-F238E27FC236}">
                <a16:creationId xmlns:a16="http://schemas.microsoft.com/office/drawing/2014/main" id="{78EF45D2-E63E-FCE0-9369-7CF4FE4FF12D}"/>
              </a:ext>
            </a:extLst>
          </p:cNvPr>
          <p:cNvPicPr>
            <a:picLocks noChangeAspect="1"/>
          </p:cNvPicPr>
          <p:nvPr/>
        </p:nvPicPr>
        <p:blipFill>
          <a:blip r:embed="rId2"/>
          <a:srcRect l="2515" t="22083" r="24609" b="26528"/>
          <a:stretch/>
        </p:blipFill>
        <p:spPr>
          <a:xfrm>
            <a:off x="1044227" y="2186729"/>
            <a:ext cx="10455965" cy="4147396"/>
          </a:xfrm>
          <a:prstGeom prst="rect">
            <a:avLst/>
          </a:prstGeom>
        </p:spPr>
      </p:pic>
    </p:spTree>
    <p:extLst>
      <p:ext uri="{BB962C8B-B14F-4D97-AF65-F5344CB8AC3E}">
        <p14:creationId xmlns:p14="http://schemas.microsoft.com/office/powerpoint/2010/main" val="26860684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1011B61-015D-15EB-CF96-BAE2286BD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9A3B3-C092-05C4-C20D-5C4A17027C71}"/>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7FEAA26E-65C6-5F36-FA41-0BEAB05B915E}"/>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FD2CEE5-53E3-24DE-0121-3593A5B8B78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BB36FF4-CCA2-8AF5-5692-770A53439028}"/>
              </a:ext>
            </a:extLst>
          </p:cNvPr>
          <p:cNvSpPr>
            <a:spLocks noGrp="1"/>
          </p:cNvSpPr>
          <p:nvPr>
            <p:ph type="sldNum" sz="quarter" idx="12"/>
          </p:nvPr>
        </p:nvSpPr>
        <p:spPr/>
        <p:txBody>
          <a:bodyPr/>
          <a:lstStyle/>
          <a:p>
            <a:fld id="{7F537688-BEAE-4904-826F-1C1E0645A5D0}" type="slidenum">
              <a:rPr lang="en-US" sz="2000" smtClean="0"/>
              <a:t>209</a:t>
            </a:fld>
            <a:endParaRPr lang="en-US" sz="2000" dirty="0"/>
          </a:p>
        </p:txBody>
      </p:sp>
      <p:pic>
        <p:nvPicPr>
          <p:cNvPr id="9" name="Picture 8">
            <a:extLst>
              <a:ext uri="{FF2B5EF4-FFF2-40B4-BE49-F238E27FC236}">
                <a16:creationId xmlns:a16="http://schemas.microsoft.com/office/drawing/2014/main" id="{CAF0DC5A-FCE2-4406-E096-B0628270A6CB}"/>
              </a:ext>
            </a:extLst>
          </p:cNvPr>
          <p:cNvPicPr>
            <a:picLocks noChangeAspect="1"/>
          </p:cNvPicPr>
          <p:nvPr/>
        </p:nvPicPr>
        <p:blipFill>
          <a:blip r:embed="rId2"/>
          <a:srcRect l="2515" t="22083" r="24609" b="26528"/>
          <a:stretch/>
        </p:blipFill>
        <p:spPr>
          <a:xfrm>
            <a:off x="1044227" y="2186729"/>
            <a:ext cx="10455965" cy="4147396"/>
          </a:xfrm>
          <a:prstGeom prst="rect">
            <a:avLst/>
          </a:prstGeom>
        </p:spPr>
      </p:pic>
      <p:sp>
        <p:nvSpPr>
          <p:cNvPr id="4" name="TextBox 3">
            <a:extLst>
              <a:ext uri="{FF2B5EF4-FFF2-40B4-BE49-F238E27FC236}">
                <a16:creationId xmlns:a16="http://schemas.microsoft.com/office/drawing/2014/main" id="{6B37DB4D-F503-18D2-AEC3-4D6A4D486E48}"/>
              </a:ext>
            </a:extLst>
          </p:cNvPr>
          <p:cNvSpPr txBox="1"/>
          <p:nvPr/>
        </p:nvSpPr>
        <p:spPr>
          <a:xfrm rot="20951753">
            <a:off x="9157205" y="4284987"/>
            <a:ext cx="1872617" cy="461665"/>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487029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AAEE7C-0197-D81A-6D97-9A7652469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76ED92-F9EF-9AD7-CE06-F599CEA9CA4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4379940A-423C-A46D-E82D-BE97F6B8F108}"/>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8827C56-5542-F589-7187-FDE843574E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6D715C-83E8-87AA-4B9F-449EFA9C2FF6}"/>
              </a:ext>
            </a:extLst>
          </p:cNvPr>
          <p:cNvSpPr>
            <a:spLocks noGrp="1"/>
          </p:cNvSpPr>
          <p:nvPr>
            <p:ph type="sldNum" sz="quarter" idx="12"/>
          </p:nvPr>
        </p:nvSpPr>
        <p:spPr/>
        <p:txBody>
          <a:bodyPr/>
          <a:lstStyle/>
          <a:p>
            <a:fld id="{7F537688-BEAE-4904-826F-1C1E0645A5D0}" type="slidenum">
              <a:rPr lang="en-US" sz="2000" smtClean="0"/>
              <a:t>210</a:t>
            </a:fld>
            <a:endParaRPr lang="en-US" sz="2000" dirty="0"/>
          </a:p>
        </p:txBody>
      </p:sp>
      <p:pic>
        <p:nvPicPr>
          <p:cNvPr id="8" name="Picture 7">
            <a:extLst>
              <a:ext uri="{FF2B5EF4-FFF2-40B4-BE49-F238E27FC236}">
                <a16:creationId xmlns:a16="http://schemas.microsoft.com/office/drawing/2014/main" id="{95C3A1DB-5CF2-DF2B-7DC4-24C97C6790C1}"/>
              </a:ext>
            </a:extLst>
          </p:cNvPr>
          <p:cNvPicPr>
            <a:picLocks noChangeAspect="1"/>
          </p:cNvPicPr>
          <p:nvPr/>
        </p:nvPicPr>
        <p:blipFill>
          <a:blip r:embed="rId2"/>
          <a:srcRect l="1953" t="22222" r="21719" b="26527"/>
          <a:stretch/>
        </p:blipFill>
        <p:spPr>
          <a:xfrm>
            <a:off x="952499" y="2333625"/>
            <a:ext cx="10601326" cy="4003981"/>
          </a:xfrm>
          <a:prstGeom prst="rect">
            <a:avLst/>
          </a:prstGeom>
        </p:spPr>
      </p:pic>
    </p:spTree>
    <p:extLst>
      <p:ext uri="{BB962C8B-B14F-4D97-AF65-F5344CB8AC3E}">
        <p14:creationId xmlns:p14="http://schemas.microsoft.com/office/powerpoint/2010/main" val="35005515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59718-9925-9794-0B49-669917586E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FE796-0EE8-450B-C368-89DB4EF6E014}"/>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1D5EFF62-3141-A739-2A6F-ED5E642DC928}"/>
              </a:ext>
            </a:extLst>
          </p:cNvPr>
          <p:cNvSpPr>
            <a:spLocks noGrp="1"/>
          </p:cNvSpPr>
          <p:nvPr>
            <p:ph idx="1"/>
          </p:nvPr>
        </p:nvSpPr>
        <p:spPr>
          <a:xfrm>
            <a:off x="885823" y="1600205"/>
            <a:ext cx="10772775" cy="4410211"/>
          </a:xfrm>
        </p:spPr>
        <p:txBody>
          <a:bodyPr>
            <a:normAutofit/>
          </a:bodyPr>
          <a:lstStyle/>
          <a:p>
            <a:pPr>
              <a:lnSpc>
                <a:spcPct val="150000"/>
              </a:lnSpc>
            </a:pPr>
            <a:r>
              <a:rPr lang="en-US" sz="2400" dirty="0">
                <a:solidFill>
                  <a:schemeClr val="bg1"/>
                </a:solidFill>
                <a:latin typeface="Century Gothic" panose="020B0502020202020204" pitchFamily="34" charset="0"/>
              </a:rPr>
              <a:t>Next is to Take my query and check for Keys with closest meaning, </a:t>
            </a:r>
            <a:endParaRPr lang="en-US" sz="2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ADABD04-6AA3-A1A7-C305-01737578C9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301148-12A1-FE2E-8823-6E6A125993DB}"/>
              </a:ext>
            </a:extLst>
          </p:cNvPr>
          <p:cNvSpPr>
            <a:spLocks noGrp="1"/>
          </p:cNvSpPr>
          <p:nvPr>
            <p:ph type="sldNum" sz="quarter" idx="12"/>
          </p:nvPr>
        </p:nvSpPr>
        <p:spPr/>
        <p:txBody>
          <a:bodyPr/>
          <a:lstStyle/>
          <a:p>
            <a:fld id="{7F537688-BEAE-4904-826F-1C1E0645A5D0}" type="slidenum">
              <a:rPr lang="en-US" sz="2000" smtClean="0"/>
              <a:t>211</a:t>
            </a:fld>
            <a:endParaRPr lang="en-US" sz="2000" dirty="0"/>
          </a:p>
        </p:txBody>
      </p:sp>
      <p:pic>
        <p:nvPicPr>
          <p:cNvPr id="8" name="Picture 7">
            <a:extLst>
              <a:ext uri="{FF2B5EF4-FFF2-40B4-BE49-F238E27FC236}">
                <a16:creationId xmlns:a16="http://schemas.microsoft.com/office/drawing/2014/main" id="{681199E8-0C59-5CCB-77B4-0440D528E595}"/>
              </a:ext>
            </a:extLst>
          </p:cNvPr>
          <p:cNvPicPr>
            <a:picLocks noChangeAspect="1"/>
          </p:cNvPicPr>
          <p:nvPr/>
        </p:nvPicPr>
        <p:blipFill>
          <a:blip r:embed="rId2"/>
          <a:srcRect l="1953" t="22222" r="21719" b="26527"/>
          <a:stretch/>
        </p:blipFill>
        <p:spPr>
          <a:xfrm>
            <a:off x="952499" y="2333625"/>
            <a:ext cx="10601326" cy="4003981"/>
          </a:xfrm>
          <a:prstGeom prst="rect">
            <a:avLst/>
          </a:prstGeom>
        </p:spPr>
      </p:pic>
      <p:sp>
        <p:nvSpPr>
          <p:cNvPr id="4" name="TextBox 3">
            <a:extLst>
              <a:ext uri="{FF2B5EF4-FFF2-40B4-BE49-F238E27FC236}">
                <a16:creationId xmlns:a16="http://schemas.microsoft.com/office/drawing/2014/main" id="{5974DEB5-2D38-F4D2-7A2F-2F26E7563987}"/>
              </a:ext>
            </a:extLst>
          </p:cNvPr>
          <p:cNvSpPr txBox="1"/>
          <p:nvPr/>
        </p:nvSpPr>
        <p:spPr>
          <a:xfrm rot="20831337">
            <a:off x="9620161" y="5478632"/>
            <a:ext cx="1872617"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Not </a:t>
            </a:r>
          </a:p>
          <a:p>
            <a:pPr algn="ctr"/>
            <a:r>
              <a:rPr lang="en-US" sz="2400" b="1" spc="65" dirty="0">
                <a:solidFill>
                  <a:srgbClr val="FFFFFF"/>
                </a:solidFill>
                <a:latin typeface="Bradley Hand ITC" panose="03070402050302030203" pitchFamily="66" charset="0"/>
                <a:cs typeface="Arial"/>
              </a:rPr>
              <a:t>Similar</a:t>
            </a:r>
          </a:p>
        </p:txBody>
      </p:sp>
    </p:spTree>
    <p:extLst>
      <p:ext uri="{BB962C8B-B14F-4D97-AF65-F5344CB8AC3E}">
        <p14:creationId xmlns:p14="http://schemas.microsoft.com/office/powerpoint/2010/main" val="7655540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B7C70-23C4-ADCC-F5B1-D58A847E40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B5686-49D3-4BE5-6291-142556A317BC}"/>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8C69428D-8EEB-964A-EC07-927A8D21B49F}"/>
              </a:ext>
            </a:extLst>
          </p:cNvPr>
          <p:cNvSpPr>
            <a:spLocks noGrp="1"/>
          </p:cNvSpPr>
          <p:nvPr>
            <p:ph idx="1"/>
          </p:nvPr>
        </p:nvSpPr>
        <p:spPr>
          <a:xfrm>
            <a:off x="1097279" y="1845733"/>
            <a:ext cx="10685146" cy="4410211"/>
          </a:xfrm>
        </p:spPr>
        <p:txBody>
          <a:bodyPr>
            <a:normAutofit/>
          </a:bodyPr>
          <a:lstStyle/>
          <a:p>
            <a:pPr>
              <a:lnSpc>
                <a:spcPct val="150000"/>
              </a:lnSpc>
            </a:pPr>
            <a:r>
              <a:rPr lang="en-US" sz="2400" dirty="0">
                <a:solidFill>
                  <a:schemeClr val="bg1"/>
                </a:solidFill>
                <a:latin typeface="Century Gothic" panose="020B0502020202020204" pitchFamily="34" charset="0"/>
              </a:rPr>
              <a:t>The check of how similar is each key to the desired Query is a process called </a:t>
            </a:r>
            <a:r>
              <a:rPr lang="en-US" sz="2400" b="1" dirty="0">
                <a:solidFill>
                  <a:schemeClr val="bg1"/>
                </a:solidFill>
                <a:latin typeface="Century Gothic" panose="020B0502020202020204" pitchFamily="34" charset="0"/>
              </a:rPr>
              <a:t>“Computing Attention Mask”</a:t>
            </a:r>
          </a:p>
        </p:txBody>
      </p:sp>
      <p:sp>
        <p:nvSpPr>
          <p:cNvPr id="5" name="Footer Placeholder 4">
            <a:extLst>
              <a:ext uri="{FF2B5EF4-FFF2-40B4-BE49-F238E27FC236}">
                <a16:creationId xmlns:a16="http://schemas.microsoft.com/office/drawing/2014/main" id="{BBB60316-2C54-401D-D993-2794129A0E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3D85DB-27A9-37F2-A1EA-33C142C6FE21}"/>
              </a:ext>
            </a:extLst>
          </p:cNvPr>
          <p:cNvSpPr>
            <a:spLocks noGrp="1"/>
          </p:cNvSpPr>
          <p:nvPr>
            <p:ph type="sldNum" sz="quarter" idx="12"/>
          </p:nvPr>
        </p:nvSpPr>
        <p:spPr/>
        <p:txBody>
          <a:bodyPr/>
          <a:lstStyle/>
          <a:p>
            <a:fld id="{7F537688-BEAE-4904-826F-1C1E0645A5D0}" type="slidenum">
              <a:rPr lang="en-US" sz="2000" smtClean="0"/>
              <a:t>212</a:t>
            </a:fld>
            <a:endParaRPr lang="en-US" sz="2000" dirty="0"/>
          </a:p>
        </p:txBody>
      </p:sp>
      <p:pic>
        <p:nvPicPr>
          <p:cNvPr id="7" name="Picture 6">
            <a:extLst>
              <a:ext uri="{FF2B5EF4-FFF2-40B4-BE49-F238E27FC236}">
                <a16:creationId xmlns:a16="http://schemas.microsoft.com/office/drawing/2014/main" id="{05008D2A-C1B3-5EEB-AD53-B2AD2050B7A6}"/>
              </a:ext>
            </a:extLst>
          </p:cNvPr>
          <p:cNvPicPr>
            <a:picLocks noChangeAspect="1"/>
          </p:cNvPicPr>
          <p:nvPr/>
        </p:nvPicPr>
        <p:blipFill>
          <a:blip r:embed="rId2"/>
          <a:srcRect l="1719" t="21122" r="21719" b="27917"/>
          <a:stretch/>
        </p:blipFill>
        <p:spPr>
          <a:xfrm>
            <a:off x="1683158" y="2951622"/>
            <a:ext cx="8825684" cy="3304322"/>
          </a:xfrm>
          <a:prstGeom prst="rect">
            <a:avLst/>
          </a:prstGeom>
        </p:spPr>
      </p:pic>
    </p:spTree>
    <p:extLst>
      <p:ext uri="{BB962C8B-B14F-4D97-AF65-F5344CB8AC3E}">
        <p14:creationId xmlns:p14="http://schemas.microsoft.com/office/powerpoint/2010/main" val="36961188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A6B20C-AD55-2554-8483-C8A679CEF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3FD0B-4561-9F63-EED2-9D635249B3C8}"/>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C0B2B52F-DD7F-D1DD-0A02-5BB7C63DCBB4}"/>
              </a:ext>
            </a:extLst>
          </p:cNvPr>
          <p:cNvSpPr>
            <a:spLocks noGrp="1"/>
          </p:cNvSpPr>
          <p:nvPr>
            <p:ph idx="1"/>
          </p:nvPr>
        </p:nvSpPr>
        <p:spPr>
          <a:xfrm>
            <a:off x="153998" y="1845733"/>
            <a:ext cx="3156098" cy="4410211"/>
          </a:xfrm>
        </p:spPr>
        <p:txBody>
          <a:bodyPr>
            <a:normAutofit/>
          </a:bodyPr>
          <a:lstStyle/>
          <a:p>
            <a:pPr>
              <a:lnSpc>
                <a:spcPct val="150000"/>
              </a:lnSpc>
            </a:pPr>
            <a:r>
              <a:rPr lang="en-US" sz="2400" dirty="0">
                <a:solidFill>
                  <a:schemeClr val="bg1"/>
                </a:solidFill>
                <a:latin typeface="Century Gothic" panose="020B0502020202020204" pitchFamily="34" charset="0"/>
              </a:rPr>
              <a:t>After Explaining </a:t>
            </a:r>
            <a:r>
              <a:rPr lang="en-US" sz="2400" b="1" dirty="0">
                <a:solidFill>
                  <a:schemeClr val="bg1"/>
                </a:solidFill>
                <a:latin typeface="Century Gothic" panose="020B0502020202020204" pitchFamily="34" charset="0"/>
              </a:rPr>
              <a:t>Queries and Keys, </a:t>
            </a:r>
            <a:r>
              <a:rPr lang="en-US" sz="2400" dirty="0">
                <a:solidFill>
                  <a:schemeClr val="bg1"/>
                </a:solidFill>
                <a:latin typeface="Century Gothic" panose="020B0502020202020204" pitchFamily="34" charset="0"/>
              </a:rPr>
              <a:t>how about Value??</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Let’s  move on…......</a:t>
            </a:r>
          </a:p>
          <a:p>
            <a:pPr>
              <a:lnSpc>
                <a:spcPct val="150000"/>
              </a:lnSpc>
            </a:pPr>
            <a:r>
              <a:rPr lang="en-US" sz="2400" b="1" dirty="0">
                <a:solidFill>
                  <a:schemeClr val="bg1"/>
                </a:solidFill>
                <a:latin typeface="Century Gothic" panose="020B0502020202020204" pitchFamily="34" charset="0"/>
              </a:rPr>
              <a:t>Value, </a:t>
            </a:r>
            <a:r>
              <a:rPr lang="en-US" sz="2400" dirty="0">
                <a:solidFill>
                  <a:schemeClr val="bg1"/>
                </a:solidFill>
                <a:latin typeface="Century Gothic" panose="020B0502020202020204" pitchFamily="34" charset="0"/>
              </a:rPr>
              <a:t>basically the key with the </a:t>
            </a:r>
            <a:r>
              <a:rPr lang="en-US" sz="2400" b="1" dirty="0">
                <a:solidFill>
                  <a:schemeClr val="bg1"/>
                </a:solidFill>
                <a:latin typeface="Century Gothic" panose="020B0502020202020204" pitchFamily="34" charset="0"/>
              </a:rPr>
              <a:t>highest</a:t>
            </a:r>
            <a:r>
              <a:rPr lang="en-US" sz="2400" dirty="0">
                <a:solidFill>
                  <a:schemeClr val="bg1"/>
                </a:solidFill>
                <a:latin typeface="Century Gothic" panose="020B0502020202020204" pitchFamily="34" charset="0"/>
              </a:rPr>
              <a:t> </a:t>
            </a:r>
            <a:r>
              <a:rPr lang="en-US" sz="2400" b="1" dirty="0">
                <a:solidFill>
                  <a:schemeClr val="bg1"/>
                </a:solidFill>
                <a:latin typeface="Century Gothic" panose="020B0502020202020204" pitchFamily="34" charset="0"/>
              </a:rPr>
              <a:t>Attention Number</a:t>
            </a:r>
          </a:p>
        </p:txBody>
      </p:sp>
      <p:sp>
        <p:nvSpPr>
          <p:cNvPr id="5" name="Footer Placeholder 4">
            <a:extLst>
              <a:ext uri="{FF2B5EF4-FFF2-40B4-BE49-F238E27FC236}">
                <a16:creationId xmlns:a16="http://schemas.microsoft.com/office/drawing/2014/main" id="{0A8848ED-59D2-8DB1-FF6A-BAFFA656534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056A8E-7565-A612-0FE3-8A5CAA7D64A4}"/>
              </a:ext>
            </a:extLst>
          </p:cNvPr>
          <p:cNvSpPr>
            <a:spLocks noGrp="1"/>
          </p:cNvSpPr>
          <p:nvPr>
            <p:ph type="sldNum" sz="quarter" idx="12"/>
          </p:nvPr>
        </p:nvSpPr>
        <p:spPr/>
        <p:txBody>
          <a:bodyPr/>
          <a:lstStyle/>
          <a:p>
            <a:fld id="{7F537688-BEAE-4904-826F-1C1E0645A5D0}" type="slidenum">
              <a:rPr lang="en-US" sz="2000" smtClean="0"/>
              <a:t>213</a:t>
            </a:fld>
            <a:endParaRPr lang="en-US" sz="2000" dirty="0"/>
          </a:p>
        </p:txBody>
      </p:sp>
      <p:pic>
        <p:nvPicPr>
          <p:cNvPr id="8" name="Picture 7">
            <a:extLst>
              <a:ext uri="{FF2B5EF4-FFF2-40B4-BE49-F238E27FC236}">
                <a16:creationId xmlns:a16="http://schemas.microsoft.com/office/drawing/2014/main" id="{306196D8-590D-DF19-405C-C83FCA4A51E8}"/>
              </a:ext>
            </a:extLst>
          </p:cNvPr>
          <p:cNvPicPr>
            <a:picLocks noChangeAspect="1"/>
          </p:cNvPicPr>
          <p:nvPr/>
        </p:nvPicPr>
        <p:blipFill>
          <a:blip r:embed="rId2"/>
          <a:srcRect l="937" t="21389" r="43359" b="27361"/>
          <a:stretch/>
        </p:blipFill>
        <p:spPr>
          <a:xfrm>
            <a:off x="3310096" y="1845733"/>
            <a:ext cx="8727906" cy="4516967"/>
          </a:xfrm>
          <a:prstGeom prst="rect">
            <a:avLst/>
          </a:prstGeom>
        </p:spPr>
      </p:pic>
    </p:spTree>
    <p:extLst>
      <p:ext uri="{BB962C8B-B14F-4D97-AF65-F5344CB8AC3E}">
        <p14:creationId xmlns:p14="http://schemas.microsoft.com/office/powerpoint/2010/main" val="30414661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841A0B-5DB5-85D3-75E8-B7A0D80A5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6CAFF-EB2F-99DA-0799-4AE5195A658B}"/>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540CD5C8-3AE1-280C-B475-E77F1F3B7659}"/>
              </a:ext>
            </a:extLst>
          </p:cNvPr>
          <p:cNvSpPr>
            <a:spLocks noGrp="1"/>
          </p:cNvSpPr>
          <p:nvPr>
            <p:ph idx="1"/>
          </p:nvPr>
        </p:nvSpPr>
        <p:spPr>
          <a:xfrm>
            <a:off x="1097279" y="1845733"/>
            <a:ext cx="10685146" cy="4410211"/>
          </a:xfrm>
        </p:spPr>
        <p:txBody>
          <a:bodyPr>
            <a:normAutofit fontScale="70000" lnSpcReduction="20000"/>
          </a:bodyPr>
          <a:lstStyle/>
          <a:p>
            <a:pPr>
              <a:lnSpc>
                <a:spcPct val="150000"/>
              </a:lnSpc>
            </a:pPr>
            <a:r>
              <a:rPr lang="en-US" sz="2800" dirty="0">
                <a:solidFill>
                  <a:schemeClr val="bg1"/>
                </a:solidFill>
                <a:latin typeface="Century Gothic" panose="020B0502020202020204" pitchFamily="34" charset="0"/>
              </a:rPr>
              <a:t>Attention mechanisms helps to find the right information, using Queries, Keys, Values</a:t>
            </a:r>
          </a:p>
          <a:p>
            <a:pPr>
              <a:lnSpc>
                <a:spcPct val="150000"/>
              </a:lnSpc>
            </a:pPr>
            <a:r>
              <a:rPr lang="en-US" sz="2800" dirty="0">
                <a:solidFill>
                  <a:schemeClr val="bg1"/>
                </a:solidFill>
                <a:latin typeface="Century Gothic" panose="020B0502020202020204" pitchFamily="34" charset="0"/>
              </a:rPr>
              <a:t>Let’s use another analogy: </a:t>
            </a:r>
            <a:r>
              <a:rPr lang="en-US" sz="2800" b="1" dirty="0">
                <a:solidFill>
                  <a:schemeClr val="bg1"/>
                </a:solidFill>
                <a:latin typeface="Century Gothic" panose="020B0502020202020204" pitchFamily="34" charset="0"/>
              </a:rPr>
              <a:t>Searching for a book in a library</a:t>
            </a:r>
          </a:p>
          <a:p>
            <a:pPr>
              <a:lnSpc>
                <a:spcPct val="150000"/>
              </a:lnSpc>
            </a:pPr>
            <a:r>
              <a:rPr lang="en-US" sz="2800" dirty="0">
                <a:solidFill>
                  <a:schemeClr val="bg1"/>
                </a:solidFill>
                <a:latin typeface="Century Gothic" panose="020B0502020202020204" pitchFamily="34" charset="0"/>
              </a:rPr>
              <a:t>Query (Question): What you're looking for </a:t>
            </a:r>
            <a:r>
              <a:rPr lang="en-US" sz="2800" b="1" dirty="0">
                <a:solidFill>
                  <a:schemeClr val="bg1"/>
                </a:solidFill>
                <a:latin typeface="Century Gothic" panose="020B0502020202020204" pitchFamily="34" charset="0"/>
              </a:rPr>
              <a:t>(e.g., 'books about animals’).</a:t>
            </a:r>
          </a:p>
          <a:p>
            <a:pPr>
              <a:lnSpc>
                <a:spcPct val="150000"/>
              </a:lnSpc>
            </a:pPr>
            <a:r>
              <a:rPr lang="en-US" sz="2800" dirty="0">
                <a:solidFill>
                  <a:schemeClr val="bg1"/>
                </a:solidFill>
                <a:latin typeface="Century Gothic" panose="020B0502020202020204" pitchFamily="34" charset="0"/>
              </a:rPr>
              <a:t>Keys (Labels): The labels on the books (e.g., titles, keywords like 'science’, ‘animals’, ‘physics’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a:lnSpc>
                <a:spcPct val="150000"/>
              </a:lnSpc>
            </a:pPr>
            <a:r>
              <a:rPr lang="en-US" sz="2800" dirty="0">
                <a:solidFill>
                  <a:schemeClr val="bg1"/>
                </a:solidFill>
                <a:latin typeface="Century Gothic" panose="020B0502020202020204" pitchFamily="34" charset="0"/>
              </a:rPr>
              <a:t>Values (Information): The actual books (for this example, books about animals).</a:t>
            </a:r>
          </a:p>
          <a:p>
            <a:pPr>
              <a:lnSpc>
                <a:spcPct val="150000"/>
              </a:lnSpc>
            </a:pPr>
            <a:r>
              <a:rPr lang="en-US" sz="3400" b="1" dirty="0">
                <a:solidFill>
                  <a:schemeClr val="bg1"/>
                </a:solidFill>
                <a:latin typeface="Century Gothic" panose="020B0502020202020204" pitchFamily="34" charset="0"/>
              </a:rPr>
              <a:t>The computer compares your 'Query' with the 'Keys' to find the most relevant 'Values'.</a:t>
            </a:r>
          </a:p>
        </p:txBody>
      </p:sp>
      <p:sp>
        <p:nvSpPr>
          <p:cNvPr id="5" name="Footer Placeholder 4">
            <a:extLst>
              <a:ext uri="{FF2B5EF4-FFF2-40B4-BE49-F238E27FC236}">
                <a16:creationId xmlns:a16="http://schemas.microsoft.com/office/drawing/2014/main" id="{D7D0C936-F0C3-909F-BA2C-F23A390196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8AB11B-F1D5-DD07-436E-049940309F48}"/>
              </a:ext>
            </a:extLst>
          </p:cNvPr>
          <p:cNvSpPr>
            <a:spLocks noGrp="1"/>
          </p:cNvSpPr>
          <p:nvPr>
            <p:ph type="sldNum" sz="quarter" idx="12"/>
          </p:nvPr>
        </p:nvSpPr>
        <p:spPr/>
        <p:txBody>
          <a:bodyPr/>
          <a:lstStyle/>
          <a:p>
            <a:fld id="{7F537688-BEAE-4904-826F-1C1E0645A5D0}" type="slidenum">
              <a:rPr lang="en-US" sz="2000" smtClean="0"/>
              <a:t>214</a:t>
            </a:fld>
            <a:endParaRPr lang="en-US" sz="2000" dirty="0"/>
          </a:p>
        </p:txBody>
      </p:sp>
    </p:spTree>
    <p:extLst>
      <p:ext uri="{BB962C8B-B14F-4D97-AF65-F5344CB8AC3E}">
        <p14:creationId xmlns:p14="http://schemas.microsoft.com/office/powerpoint/2010/main" val="931303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DACC8B-D649-911C-679F-01489B083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E0CAD-4D9A-8355-6021-D933F937B6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after Attention Mechanism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04E4741-B7D1-7358-B23F-95F1CEF15C4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Let's briefly discuss another important layer and component of a Model Architecture</a:t>
            </a:r>
          </a:p>
        </p:txBody>
      </p:sp>
      <p:sp>
        <p:nvSpPr>
          <p:cNvPr id="5" name="Footer Placeholder 4">
            <a:extLst>
              <a:ext uri="{FF2B5EF4-FFF2-40B4-BE49-F238E27FC236}">
                <a16:creationId xmlns:a16="http://schemas.microsoft.com/office/drawing/2014/main" id="{AE7DF031-428B-F212-0FD1-D19473AB3D6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EF0BA6D-9734-B6A5-CAE7-A7387798D96F}"/>
              </a:ext>
            </a:extLst>
          </p:cNvPr>
          <p:cNvSpPr>
            <a:spLocks noGrp="1"/>
          </p:cNvSpPr>
          <p:nvPr>
            <p:ph type="sldNum" sz="quarter" idx="12"/>
          </p:nvPr>
        </p:nvSpPr>
        <p:spPr/>
        <p:txBody>
          <a:bodyPr/>
          <a:lstStyle/>
          <a:p>
            <a:fld id="{7F537688-BEAE-4904-826F-1C1E0645A5D0}" type="slidenum">
              <a:rPr lang="en-US" sz="2000" smtClean="0"/>
              <a:t>215</a:t>
            </a:fld>
            <a:endParaRPr lang="en-US" sz="2000" dirty="0"/>
          </a:p>
        </p:txBody>
      </p:sp>
      <p:sp>
        <p:nvSpPr>
          <p:cNvPr id="7" name="TextBox 6">
            <a:extLst>
              <a:ext uri="{FF2B5EF4-FFF2-40B4-BE49-F238E27FC236}">
                <a16:creationId xmlns:a16="http://schemas.microsoft.com/office/drawing/2014/main" id="{D020FC16-BE4D-C3BB-0EC4-B45424056D03}"/>
              </a:ext>
            </a:extLst>
          </p:cNvPr>
          <p:cNvSpPr txBox="1"/>
          <p:nvPr/>
        </p:nvSpPr>
        <p:spPr>
          <a:xfrm rot="21421172">
            <a:off x="3324790" y="2777127"/>
            <a:ext cx="5603379" cy="2862322"/>
          </a:xfrm>
          <a:prstGeom prst="rect">
            <a:avLst/>
          </a:prstGeom>
          <a:noFill/>
        </p:spPr>
        <p:txBody>
          <a:bodyPr wrap="square">
            <a:spAutoFit/>
          </a:bodyPr>
          <a:lstStyle/>
          <a:p>
            <a:pPr algn="ctr"/>
            <a:r>
              <a:rPr lang="en-US" sz="6000" b="1" spc="65" dirty="0">
                <a:solidFill>
                  <a:srgbClr val="FFFFFF"/>
                </a:solidFill>
                <a:latin typeface="Bradley Hand ITC" panose="03070402050302030203" pitchFamily="66" charset="0"/>
                <a:cs typeface="Arial"/>
              </a:rPr>
              <a:t>Encoder </a:t>
            </a:r>
          </a:p>
          <a:p>
            <a:pPr algn="ctr"/>
            <a:r>
              <a:rPr lang="en-US" sz="6000" b="1" spc="65" dirty="0">
                <a:solidFill>
                  <a:srgbClr val="FFFFFF"/>
                </a:solidFill>
                <a:latin typeface="Bradley Hand ITC" panose="03070402050302030203" pitchFamily="66" charset="0"/>
                <a:cs typeface="Arial"/>
              </a:rPr>
              <a:t>and </a:t>
            </a:r>
          </a:p>
          <a:p>
            <a:pPr algn="ctr"/>
            <a:r>
              <a:rPr lang="en-US" sz="6000" b="1" spc="65" dirty="0">
                <a:solidFill>
                  <a:srgbClr val="FFFFFF"/>
                </a:solidFill>
                <a:latin typeface="Bradley Hand ITC" panose="03070402050302030203" pitchFamily="66" charset="0"/>
                <a:cs typeface="Arial"/>
              </a:rPr>
              <a:t>Decoder</a:t>
            </a:r>
            <a:endParaRPr lang="en-US" sz="6000" b="1" dirty="0">
              <a:latin typeface="Bradley Hand ITC" panose="03070402050302030203" pitchFamily="66" charset="0"/>
              <a:cs typeface="Arial"/>
            </a:endParaRPr>
          </a:p>
        </p:txBody>
      </p:sp>
    </p:spTree>
    <p:extLst>
      <p:ext uri="{BB962C8B-B14F-4D97-AF65-F5344CB8AC3E}">
        <p14:creationId xmlns:p14="http://schemas.microsoft.com/office/powerpoint/2010/main" val="25243133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4D7CB4-7347-9166-EF49-0635FC004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BDC46-B77B-441E-AA66-57AED6BF2603}"/>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Encoder-Decoder</a:t>
            </a:r>
          </a:p>
        </p:txBody>
      </p:sp>
      <p:sp>
        <p:nvSpPr>
          <p:cNvPr id="3" name="Content Placeholder 2">
            <a:extLst>
              <a:ext uri="{FF2B5EF4-FFF2-40B4-BE49-F238E27FC236}">
                <a16:creationId xmlns:a16="http://schemas.microsoft.com/office/drawing/2014/main" id="{34C3DDAD-3065-93CF-5130-A4933B5A3E2E}"/>
              </a:ext>
            </a:extLst>
          </p:cNvPr>
          <p:cNvSpPr>
            <a:spLocks noGrp="1"/>
          </p:cNvSpPr>
          <p:nvPr>
            <p:ph idx="1"/>
          </p:nvPr>
        </p:nvSpPr>
        <p:spPr>
          <a:xfrm>
            <a:off x="1097279" y="1737360"/>
            <a:ext cx="10685146" cy="4722425"/>
          </a:xfrm>
        </p:spPr>
        <p:txBody>
          <a:bodyPr>
            <a:normAutofit fontScale="92500"/>
          </a:bodyPr>
          <a:lstStyle/>
          <a:p>
            <a:pPr>
              <a:lnSpc>
                <a:spcPct val="150000"/>
              </a:lnSpc>
            </a:pPr>
            <a:r>
              <a:rPr lang="en-US" sz="2400" dirty="0">
                <a:solidFill>
                  <a:schemeClr val="bg1"/>
                </a:solidFill>
                <a:latin typeface="Century Gothic" panose="020B0502020202020204" pitchFamily="34" charset="0"/>
              </a:rPr>
              <a:t>The Encoder-Decoder architecture is a neural network design pattern that's particularly effective for sequence-to-sequence tasks. It's used in various applications, including machine translation, text summarization, and question answering.</a:t>
            </a:r>
          </a:p>
          <a:p>
            <a:pPr>
              <a:lnSpc>
                <a:spcPct val="150000"/>
              </a:lnSpc>
            </a:pPr>
            <a:r>
              <a:rPr lang="en-US" sz="2400" dirty="0">
                <a:solidFill>
                  <a:schemeClr val="bg1"/>
                </a:solidFill>
                <a:latin typeface="Century Gothic" panose="020B0502020202020204" pitchFamily="34" charset="0"/>
              </a:rPr>
              <a:t>Models that used </a:t>
            </a:r>
            <a:r>
              <a:rPr lang="en-US" sz="2400" b="1" dirty="0">
                <a:solidFill>
                  <a:schemeClr val="bg1"/>
                </a:solidFill>
                <a:latin typeface="Century Gothic" panose="020B0502020202020204" pitchFamily="34" charset="0"/>
              </a:rPr>
              <a:t>Encoder</a:t>
            </a:r>
            <a:r>
              <a:rPr lang="en-US" sz="2400" dirty="0">
                <a:solidFill>
                  <a:schemeClr val="bg1"/>
                </a:solidFill>
                <a:latin typeface="Century Gothic" panose="020B0502020202020204" pitchFamily="34" charset="0"/>
              </a:rPr>
              <a:t> alone are tagged </a:t>
            </a:r>
            <a:r>
              <a:rPr lang="en-US" sz="2400" b="1" dirty="0">
                <a:solidFill>
                  <a:schemeClr val="bg1"/>
                </a:solidFill>
                <a:latin typeface="Century Gothic" panose="020B0502020202020204" pitchFamily="34" charset="0"/>
              </a:rPr>
              <a:t>Encode-Only Model, </a:t>
            </a:r>
            <a:r>
              <a:rPr lang="en-US" sz="2400" b="1" dirty="0" err="1">
                <a:solidFill>
                  <a:schemeClr val="bg1"/>
                </a:solidFill>
                <a:latin typeface="Century Gothic" panose="020B0502020202020204" pitchFamily="34" charset="0"/>
              </a:rPr>
              <a:t>eg</a:t>
            </a:r>
            <a:r>
              <a:rPr lang="en-US" sz="2400" b="1" dirty="0">
                <a:solidFill>
                  <a:schemeClr val="bg1"/>
                </a:solidFill>
                <a:latin typeface="Century Gothic" panose="020B0502020202020204" pitchFamily="34" charset="0"/>
              </a:rPr>
              <a:t> BERT</a:t>
            </a:r>
          </a:p>
          <a:p>
            <a:pPr>
              <a:lnSpc>
                <a:spcPct val="150000"/>
              </a:lnSpc>
            </a:pPr>
            <a:r>
              <a:rPr lang="en-US" sz="2400" dirty="0">
                <a:solidFill>
                  <a:schemeClr val="bg1"/>
                </a:solidFill>
                <a:latin typeface="Century Gothic" panose="020B0502020202020204" pitchFamily="34" charset="0"/>
              </a:rPr>
              <a:t>Models that used </a:t>
            </a:r>
            <a:r>
              <a:rPr lang="en-US" sz="2400" b="1" dirty="0">
                <a:solidFill>
                  <a:schemeClr val="bg1"/>
                </a:solidFill>
                <a:latin typeface="Century Gothic" panose="020B0502020202020204" pitchFamily="34" charset="0"/>
              </a:rPr>
              <a:t>Decoder</a:t>
            </a:r>
            <a:r>
              <a:rPr lang="en-US" sz="2400" dirty="0">
                <a:solidFill>
                  <a:schemeClr val="bg1"/>
                </a:solidFill>
                <a:latin typeface="Century Gothic" panose="020B0502020202020204" pitchFamily="34" charset="0"/>
              </a:rPr>
              <a:t> alone are tagged </a:t>
            </a:r>
            <a:r>
              <a:rPr lang="en-US" sz="2400" b="1" dirty="0">
                <a:solidFill>
                  <a:schemeClr val="bg1"/>
                </a:solidFill>
                <a:latin typeface="Century Gothic" panose="020B0502020202020204" pitchFamily="34" charset="0"/>
              </a:rPr>
              <a:t>Decode-Only Model, </a:t>
            </a:r>
            <a:r>
              <a:rPr lang="en-US" sz="2400" b="1" dirty="0" err="1">
                <a:solidFill>
                  <a:schemeClr val="bg1"/>
                </a:solidFill>
                <a:latin typeface="Century Gothic" panose="020B0502020202020204" pitchFamily="34" charset="0"/>
              </a:rPr>
              <a:t>eg</a:t>
            </a:r>
            <a:r>
              <a:rPr lang="en-US" sz="2400" b="1" dirty="0">
                <a:solidFill>
                  <a:schemeClr val="bg1"/>
                </a:solidFill>
                <a:latin typeface="Century Gothic" panose="020B0502020202020204" pitchFamily="34" charset="0"/>
              </a:rPr>
              <a:t> GPT </a:t>
            </a:r>
          </a:p>
          <a:p>
            <a:pPr>
              <a:lnSpc>
                <a:spcPct val="150000"/>
              </a:lnSpc>
            </a:pPr>
            <a:r>
              <a:rPr lang="en-US" sz="2400" dirty="0">
                <a:solidFill>
                  <a:schemeClr val="bg1"/>
                </a:solidFill>
                <a:latin typeface="Century Gothic" panose="020B0502020202020204" pitchFamily="34" charset="0"/>
              </a:rPr>
              <a:t>Models that use both an </a:t>
            </a:r>
            <a:r>
              <a:rPr lang="en-US" sz="2400" b="1" dirty="0">
                <a:solidFill>
                  <a:schemeClr val="bg1"/>
                </a:solidFill>
                <a:latin typeface="Century Gothic" panose="020B0502020202020204" pitchFamily="34" charset="0"/>
              </a:rPr>
              <a:t>Encoder</a:t>
            </a:r>
            <a:r>
              <a:rPr lang="en-US" sz="2400" dirty="0">
                <a:solidFill>
                  <a:schemeClr val="bg1"/>
                </a:solidFill>
                <a:latin typeface="Century Gothic" panose="020B0502020202020204" pitchFamily="34" charset="0"/>
              </a:rPr>
              <a:t> and a </a:t>
            </a:r>
            <a:r>
              <a:rPr lang="en-US" sz="2400" b="1" dirty="0">
                <a:solidFill>
                  <a:schemeClr val="bg1"/>
                </a:solidFill>
                <a:latin typeface="Century Gothic" panose="020B0502020202020204" pitchFamily="34" charset="0"/>
              </a:rPr>
              <a:t>Decoder</a:t>
            </a:r>
            <a:r>
              <a:rPr lang="en-US" sz="2400" dirty="0">
                <a:solidFill>
                  <a:schemeClr val="bg1"/>
                </a:solidFill>
                <a:latin typeface="Century Gothic" panose="020B0502020202020204" pitchFamily="34" charset="0"/>
              </a:rPr>
              <a:t> are tagged </a:t>
            </a:r>
            <a:r>
              <a:rPr lang="en-US" sz="2400" b="1" dirty="0">
                <a:solidFill>
                  <a:schemeClr val="bg1"/>
                </a:solidFill>
                <a:latin typeface="Century Gothic" panose="020B0502020202020204" pitchFamily="34" charset="0"/>
              </a:rPr>
              <a:t>Encoder-Decoder Models, </a:t>
            </a:r>
            <a:r>
              <a:rPr lang="en-US" sz="2400" b="1" dirty="0" err="1">
                <a:solidFill>
                  <a:schemeClr val="bg1"/>
                </a:solidFill>
                <a:latin typeface="Century Gothic" panose="020B0502020202020204" pitchFamily="34" charset="0"/>
              </a:rPr>
              <a:t>e.g</a:t>
            </a:r>
            <a:r>
              <a:rPr lang="en-US" sz="2400" b="1" dirty="0">
                <a:solidFill>
                  <a:schemeClr val="bg1"/>
                </a:solidFill>
                <a:latin typeface="Century Gothic" panose="020B0502020202020204" pitchFamily="34" charset="0"/>
              </a:rPr>
              <a:t>: T5 by Google, BART by Facebook AI</a:t>
            </a:r>
          </a:p>
        </p:txBody>
      </p:sp>
      <p:sp>
        <p:nvSpPr>
          <p:cNvPr id="5" name="Footer Placeholder 4">
            <a:extLst>
              <a:ext uri="{FF2B5EF4-FFF2-40B4-BE49-F238E27FC236}">
                <a16:creationId xmlns:a16="http://schemas.microsoft.com/office/drawing/2014/main" id="{777F1621-A1AD-EB66-982F-027B01DEF9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093D6F8-5998-2DDF-858A-1E534F7BFD87}"/>
              </a:ext>
            </a:extLst>
          </p:cNvPr>
          <p:cNvSpPr>
            <a:spLocks noGrp="1"/>
          </p:cNvSpPr>
          <p:nvPr>
            <p:ph type="sldNum" sz="quarter" idx="12"/>
          </p:nvPr>
        </p:nvSpPr>
        <p:spPr/>
        <p:txBody>
          <a:bodyPr/>
          <a:lstStyle/>
          <a:p>
            <a:fld id="{7F537688-BEAE-4904-826F-1C1E0645A5D0}" type="slidenum">
              <a:rPr lang="en-US" sz="2000" smtClean="0"/>
              <a:t>216</a:t>
            </a:fld>
            <a:endParaRPr lang="en-US" sz="2000" dirty="0"/>
          </a:p>
        </p:txBody>
      </p:sp>
    </p:spTree>
    <p:extLst>
      <p:ext uri="{BB962C8B-B14F-4D97-AF65-F5344CB8AC3E}">
        <p14:creationId xmlns:p14="http://schemas.microsoft.com/office/powerpoint/2010/main" val="5489903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EA37EE-9DB4-7073-10A8-9195941671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6E8B0-B8EB-2D8B-0A53-CC048FEDA924}"/>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Encoder-Decoder</a:t>
            </a:r>
          </a:p>
        </p:txBody>
      </p:sp>
      <p:sp>
        <p:nvSpPr>
          <p:cNvPr id="3" name="Content Placeholder 2">
            <a:extLst>
              <a:ext uri="{FF2B5EF4-FFF2-40B4-BE49-F238E27FC236}">
                <a16:creationId xmlns:a16="http://schemas.microsoft.com/office/drawing/2014/main" id="{6D5A7122-68BA-C5DC-D1E5-D989C869208B}"/>
              </a:ext>
            </a:extLst>
          </p:cNvPr>
          <p:cNvSpPr>
            <a:spLocks noGrp="1"/>
          </p:cNvSpPr>
          <p:nvPr>
            <p:ph idx="1"/>
          </p:nvPr>
        </p:nvSpPr>
        <p:spPr>
          <a:xfrm>
            <a:off x="1097279" y="1845733"/>
            <a:ext cx="10685146" cy="4410211"/>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 Encoder-Decoder architecture though, isn't exclusive to Transformers. While Transformers popularized it and significantly improved its performance, the general concept has been used with RNNs and, to a lesser extent, with CNNs as well.   </a:t>
            </a:r>
          </a:p>
          <a:p>
            <a:pPr>
              <a:lnSpc>
                <a:spcPct val="150000"/>
              </a:lnSpc>
            </a:pPr>
            <a:r>
              <a:rPr lang="en-US" sz="3400" dirty="0">
                <a:solidFill>
                  <a:schemeClr val="bg1"/>
                </a:solidFill>
                <a:latin typeface="Century Gothic" panose="020B0502020202020204" pitchFamily="34" charset="0"/>
              </a:rPr>
              <a:t>A typical </a:t>
            </a:r>
            <a:r>
              <a:rPr lang="en-US" sz="3400" b="1" dirty="0">
                <a:solidFill>
                  <a:schemeClr val="bg1"/>
                </a:solidFill>
                <a:latin typeface="Century Gothic" panose="020B0502020202020204" pitchFamily="34" charset="0"/>
              </a:rPr>
              <a:t>Seq2Seq model </a:t>
            </a:r>
            <a:r>
              <a:rPr lang="en-US" sz="3400" dirty="0">
                <a:solidFill>
                  <a:schemeClr val="bg1"/>
                </a:solidFill>
                <a:latin typeface="Century Gothic" panose="020B0502020202020204" pitchFamily="34" charset="0"/>
              </a:rPr>
              <a:t>consists of an RNN encoder and an RNN decoder.</a:t>
            </a:r>
          </a:p>
          <a:p>
            <a:pPr>
              <a:lnSpc>
                <a:spcPct val="150000"/>
              </a:lnSpc>
            </a:pPr>
            <a:r>
              <a:rPr lang="en-US" sz="3400" b="1" dirty="0">
                <a:solidFill>
                  <a:schemeClr val="bg1"/>
                </a:solidFill>
                <a:latin typeface="Century Gothic" panose="020B0502020202020204" pitchFamily="34" charset="0"/>
              </a:rPr>
              <a:t>But: </a:t>
            </a:r>
            <a:r>
              <a:rPr lang="en-US" sz="3400" dirty="0">
                <a:solidFill>
                  <a:schemeClr val="bg1"/>
                </a:solidFill>
                <a:latin typeface="Century Gothic" panose="020B0502020202020204" pitchFamily="34" charset="0"/>
              </a:rPr>
              <a:t>Transformers have significantly improved the performance of Encoder-Decoder models, particularly for NLP tasks.</a:t>
            </a:r>
          </a:p>
        </p:txBody>
      </p:sp>
      <p:sp>
        <p:nvSpPr>
          <p:cNvPr id="5" name="Footer Placeholder 4">
            <a:extLst>
              <a:ext uri="{FF2B5EF4-FFF2-40B4-BE49-F238E27FC236}">
                <a16:creationId xmlns:a16="http://schemas.microsoft.com/office/drawing/2014/main" id="{93AB346F-1806-3CDD-4BAD-ADEDD1EB115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32AFA83-F208-37A5-3467-CB96825A8FC8}"/>
              </a:ext>
            </a:extLst>
          </p:cNvPr>
          <p:cNvSpPr>
            <a:spLocks noGrp="1"/>
          </p:cNvSpPr>
          <p:nvPr>
            <p:ph type="sldNum" sz="quarter" idx="12"/>
          </p:nvPr>
        </p:nvSpPr>
        <p:spPr/>
        <p:txBody>
          <a:bodyPr/>
          <a:lstStyle/>
          <a:p>
            <a:fld id="{7F537688-BEAE-4904-826F-1C1E0645A5D0}" type="slidenum">
              <a:rPr lang="en-US" sz="2000" smtClean="0"/>
              <a:t>217</a:t>
            </a:fld>
            <a:endParaRPr lang="en-US" sz="2000" dirty="0"/>
          </a:p>
        </p:txBody>
      </p:sp>
    </p:spTree>
    <p:extLst>
      <p:ext uri="{BB962C8B-B14F-4D97-AF65-F5344CB8AC3E}">
        <p14:creationId xmlns:p14="http://schemas.microsoft.com/office/powerpoint/2010/main" val="30503809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CEAAAF-0970-36CA-A8C7-D2B7D4E5B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A1BCF-813B-E59A-0EC5-CD4F2588099F}"/>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a:t>
            </a:r>
          </a:p>
        </p:txBody>
      </p:sp>
      <p:sp>
        <p:nvSpPr>
          <p:cNvPr id="3" name="Content Placeholder 2">
            <a:extLst>
              <a:ext uri="{FF2B5EF4-FFF2-40B4-BE49-F238E27FC236}">
                <a16:creationId xmlns:a16="http://schemas.microsoft.com/office/drawing/2014/main" id="{F9C3D088-6A90-D056-8280-9263202C0DFA}"/>
              </a:ext>
            </a:extLst>
          </p:cNvPr>
          <p:cNvSpPr>
            <a:spLocks noGrp="1"/>
          </p:cNvSpPr>
          <p:nvPr>
            <p:ph idx="1"/>
          </p:nvPr>
        </p:nvSpPr>
        <p:spPr>
          <a:xfrm>
            <a:off x="1097279" y="1845733"/>
            <a:ext cx="10685146" cy="4410211"/>
          </a:xfrm>
        </p:spPr>
        <p:txBody>
          <a:bodyPr>
            <a:normAutofit fontScale="92500" lnSpcReduction="20000"/>
          </a:bodyPr>
          <a:lstStyle/>
          <a:p>
            <a:pPr>
              <a:lnSpc>
                <a:spcPct val="150000"/>
              </a:lnSpc>
            </a:pPr>
            <a:r>
              <a:rPr lang="en-US" sz="2800" b="1" dirty="0">
                <a:solidFill>
                  <a:schemeClr val="bg1"/>
                </a:solidFill>
                <a:latin typeface="Century Gothic" panose="020B0502020202020204" pitchFamily="34" charset="0"/>
              </a:rPr>
              <a:t>The Encoder: </a:t>
            </a:r>
            <a:r>
              <a:rPr lang="en-US" sz="2800" dirty="0">
                <a:solidFill>
                  <a:schemeClr val="bg1"/>
                </a:solidFill>
                <a:latin typeface="Century Gothic" panose="020B0502020202020204" pitchFamily="34" charset="0"/>
              </a:rPr>
              <a:t>Helps to understand the Input. The encoder's job is to take an input sequence of work embeddings (e.g., the token of an English sentence) processes these embeddings, using </a:t>
            </a:r>
            <a:r>
              <a:rPr lang="en-US" sz="2800" b="1" dirty="0">
                <a:solidFill>
                  <a:schemeClr val="bg1"/>
                </a:solidFill>
                <a:latin typeface="Century Gothic" panose="020B0502020202020204" pitchFamily="34" charset="0"/>
              </a:rPr>
              <a:t>self-attention</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feed-forward networks</a:t>
            </a:r>
            <a:r>
              <a:rPr lang="en-US" sz="2800" dirty="0">
                <a:solidFill>
                  <a:schemeClr val="bg1"/>
                </a:solidFill>
                <a:latin typeface="Century Gothic" panose="020B0502020202020204" pitchFamily="34" charset="0"/>
              </a:rPr>
              <a:t>, to create contextualized representations of the input sequence.</a:t>
            </a:r>
          </a:p>
          <a:p>
            <a:pPr>
              <a:lnSpc>
                <a:spcPct val="150000"/>
              </a:lnSpc>
            </a:pP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The encoder then takes those numerical representations and builds a deeper understanding of the relationships between the tokens in the context of the entire input sequence.</a:t>
            </a:r>
          </a:p>
        </p:txBody>
      </p:sp>
      <p:sp>
        <p:nvSpPr>
          <p:cNvPr id="5" name="Footer Placeholder 4">
            <a:extLst>
              <a:ext uri="{FF2B5EF4-FFF2-40B4-BE49-F238E27FC236}">
                <a16:creationId xmlns:a16="http://schemas.microsoft.com/office/drawing/2014/main" id="{929FD4A8-EA75-12E8-A55C-C27762B2425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CDED4E0-AEDC-C7CC-E9A4-72AC84E7DA5A}"/>
              </a:ext>
            </a:extLst>
          </p:cNvPr>
          <p:cNvSpPr>
            <a:spLocks noGrp="1"/>
          </p:cNvSpPr>
          <p:nvPr>
            <p:ph type="sldNum" sz="quarter" idx="12"/>
          </p:nvPr>
        </p:nvSpPr>
        <p:spPr/>
        <p:txBody>
          <a:bodyPr/>
          <a:lstStyle/>
          <a:p>
            <a:fld id="{7F537688-BEAE-4904-826F-1C1E0645A5D0}" type="slidenum">
              <a:rPr lang="en-US" sz="2000" smtClean="0"/>
              <a:t>218</a:t>
            </a:fld>
            <a:endParaRPr lang="en-US" sz="2000" dirty="0"/>
          </a:p>
        </p:txBody>
      </p:sp>
    </p:spTree>
    <p:extLst>
      <p:ext uri="{BB962C8B-B14F-4D97-AF65-F5344CB8AC3E}">
        <p14:creationId xmlns:p14="http://schemas.microsoft.com/office/powerpoint/2010/main" val="42158481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11EC7F-43FE-D608-1F09-C61A8B05A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D9825-A174-258F-F1B5-034824604713}"/>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a:t>
            </a:r>
          </a:p>
        </p:txBody>
      </p:sp>
      <p:sp>
        <p:nvSpPr>
          <p:cNvPr id="3" name="Content Placeholder 2">
            <a:extLst>
              <a:ext uri="{FF2B5EF4-FFF2-40B4-BE49-F238E27FC236}">
                <a16:creationId xmlns:a16="http://schemas.microsoft.com/office/drawing/2014/main" id="{949EC182-3A26-1893-F318-8914C3F0C8AD}"/>
              </a:ext>
            </a:extLst>
          </p:cNvPr>
          <p:cNvSpPr>
            <a:spLocks noGrp="1"/>
          </p:cNvSpPr>
          <p:nvPr>
            <p:ph idx="1"/>
          </p:nvPr>
        </p:nvSpPr>
        <p:spPr>
          <a:xfrm>
            <a:off x="1097279" y="1845733"/>
            <a:ext cx="10685146" cy="4410211"/>
          </a:xfrm>
        </p:spPr>
        <p:txBody>
          <a:bodyPr>
            <a:normAutofit/>
          </a:bodyPr>
          <a:lstStyle/>
          <a:p>
            <a:pPr>
              <a:lnSpc>
                <a:spcPct val="150000"/>
              </a:lnSpc>
            </a:pPr>
            <a:r>
              <a:rPr lang="en-US" sz="2800" dirty="0">
                <a:solidFill>
                  <a:schemeClr val="bg1"/>
                </a:solidFill>
                <a:latin typeface="Century Gothic" panose="020B0502020202020204" pitchFamily="34" charset="0"/>
              </a:rPr>
              <a:t>E.g.:</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76B633D-7E50-782A-C726-894AAC33834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AE185BC-A815-843D-A0DA-104C9D3C4974}"/>
              </a:ext>
            </a:extLst>
          </p:cNvPr>
          <p:cNvSpPr>
            <a:spLocks noGrp="1"/>
          </p:cNvSpPr>
          <p:nvPr>
            <p:ph type="sldNum" sz="quarter" idx="12"/>
          </p:nvPr>
        </p:nvSpPr>
        <p:spPr/>
        <p:txBody>
          <a:bodyPr/>
          <a:lstStyle/>
          <a:p>
            <a:fld id="{7F537688-BEAE-4904-826F-1C1E0645A5D0}" type="slidenum">
              <a:rPr lang="en-US" sz="2000" smtClean="0"/>
              <a:t>219</a:t>
            </a:fld>
            <a:endParaRPr lang="en-US" sz="2000" dirty="0"/>
          </a:p>
        </p:txBody>
      </p:sp>
      <p:pic>
        <p:nvPicPr>
          <p:cNvPr id="7" name="Picture 6">
            <a:extLst>
              <a:ext uri="{FF2B5EF4-FFF2-40B4-BE49-F238E27FC236}">
                <a16:creationId xmlns:a16="http://schemas.microsoft.com/office/drawing/2014/main" id="{C527D522-DC82-6C6E-E020-98C7C7E04A31}"/>
              </a:ext>
            </a:extLst>
          </p:cNvPr>
          <p:cNvPicPr>
            <a:picLocks noChangeAspect="1"/>
          </p:cNvPicPr>
          <p:nvPr/>
        </p:nvPicPr>
        <p:blipFill>
          <a:blip r:embed="rId2"/>
          <a:srcRect l="38465" t="14654" r="13565" b="26337"/>
          <a:stretch/>
        </p:blipFill>
        <p:spPr>
          <a:xfrm>
            <a:off x="3670962" y="461727"/>
            <a:ext cx="8521038" cy="5896137"/>
          </a:xfrm>
          <a:prstGeom prst="rect">
            <a:avLst/>
          </a:prstGeom>
        </p:spPr>
      </p:pic>
    </p:spTree>
    <p:extLst>
      <p:ext uri="{BB962C8B-B14F-4D97-AF65-F5344CB8AC3E}">
        <p14:creationId xmlns:p14="http://schemas.microsoft.com/office/powerpoint/2010/main" val="3711436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7D4D05-616D-A0D0-6A74-70A728DC6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70A71-C14B-FCB9-EED2-360231F076DC}"/>
              </a:ext>
            </a:extLst>
          </p:cNvPr>
          <p:cNvSpPr>
            <a:spLocks noGrp="1"/>
          </p:cNvSpPr>
          <p:nvPr>
            <p:ph type="title"/>
          </p:nvPr>
        </p:nvSpPr>
        <p:spPr/>
        <p:txBody>
          <a:bodyPr/>
          <a:lstStyle/>
          <a:p>
            <a:r>
              <a:rPr lang="en-US" dirty="0">
                <a:solidFill>
                  <a:srgbClr val="DD9C19"/>
                </a:solidFill>
                <a:latin typeface="Century Gothic" panose="020B0502020202020204" pitchFamily="34" charset="0"/>
              </a:rPr>
              <a:t>Encoder-Only Models</a:t>
            </a:r>
          </a:p>
        </p:txBody>
      </p:sp>
      <p:sp>
        <p:nvSpPr>
          <p:cNvPr id="3" name="Content Placeholder 2">
            <a:extLst>
              <a:ext uri="{FF2B5EF4-FFF2-40B4-BE49-F238E27FC236}">
                <a16:creationId xmlns:a16="http://schemas.microsoft.com/office/drawing/2014/main" id="{C56B8B00-9895-9C89-29FA-F1E19A36E7F3}"/>
              </a:ext>
            </a:extLst>
          </p:cNvPr>
          <p:cNvSpPr>
            <a:spLocks noGrp="1"/>
          </p:cNvSpPr>
          <p:nvPr>
            <p:ph idx="1"/>
          </p:nvPr>
        </p:nvSpPr>
        <p:spPr>
          <a:xfrm>
            <a:off x="1097279" y="1737361"/>
            <a:ext cx="10880456" cy="4518584"/>
          </a:xfrm>
        </p:spPr>
        <p:txBody>
          <a:bodyPr>
            <a:normAutofit fontScale="85000" lnSpcReduction="10000"/>
          </a:bodyPr>
          <a:lstStyle/>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BERT (Bidirectional Encoder Representations from Transformers): </a:t>
            </a:r>
            <a:r>
              <a:rPr lang="en-US" sz="2400" dirty="0">
                <a:solidFill>
                  <a:schemeClr val="bg1"/>
                </a:solidFill>
                <a:latin typeface="Century Gothic" panose="020B0502020202020204" pitchFamily="34" charset="0"/>
              </a:rPr>
              <a:t>Its bidirectional training and </a:t>
            </a:r>
            <a:r>
              <a:rPr lang="en-US" sz="2400" b="1" dirty="0">
                <a:solidFill>
                  <a:schemeClr val="bg1"/>
                </a:solidFill>
                <a:latin typeface="Century Gothic" panose="020B0502020202020204" pitchFamily="34" charset="0"/>
              </a:rPr>
              <a:t>masked language modeling </a:t>
            </a:r>
            <a:r>
              <a:rPr lang="en-US" sz="2400" dirty="0">
                <a:solidFill>
                  <a:schemeClr val="bg1"/>
                </a:solidFill>
                <a:latin typeface="Century Gothic" panose="020B0502020202020204" pitchFamily="34" charset="0"/>
              </a:rPr>
              <a:t>focus on deep contextual understanding. </a:t>
            </a:r>
          </a:p>
          <a:p>
            <a:pPr>
              <a:lnSpc>
                <a:spcPct val="150000"/>
              </a:lnSpc>
              <a:buFont typeface="Arial" panose="020B0604020202020204" pitchFamily="34" charset="0"/>
              <a:buChar char="•"/>
            </a:pPr>
            <a:r>
              <a:rPr lang="en-US" sz="2400" b="1" dirty="0" err="1">
                <a:solidFill>
                  <a:schemeClr val="bg1"/>
                </a:solidFill>
                <a:latin typeface="Century Gothic" panose="020B0502020202020204" pitchFamily="34" charset="0"/>
              </a:rPr>
              <a:t>RoBERTa</a:t>
            </a:r>
            <a:r>
              <a:rPr lang="en-US" sz="2400" b="1" dirty="0">
                <a:solidFill>
                  <a:schemeClr val="bg1"/>
                </a:solidFill>
                <a:latin typeface="Century Gothic" panose="020B0502020202020204" pitchFamily="34" charset="0"/>
              </a:rPr>
              <a:t> (Robustly Optimized BERT Pretraining Approach): </a:t>
            </a:r>
            <a:r>
              <a:rPr lang="en-US" sz="2400" dirty="0">
                <a:solidFill>
                  <a:schemeClr val="bg1"/>
                </a:solidFill>
                <a:latin typeface="Century Gothic" panose="020B0502020202020204" pitchFamily="34" charset="0"/>
              </a:rPr>
              <a:t>An optimized variant of BERT, with improved training procedures and larger datasets. </a:t>
            </a: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ALBERT (A Lite BERT for Self-supervised Learning of Language Representations): </a:t>
            </a:r>
            <a:r>
              <a:rPr lang="en-US" sz="2400" dirty="0">
                <a:solidFill>
                  <a:schemeClr val="bg1"/>
                </a:solidFill>
                <a:latin typeface="Century Gothic" panose="020B0502020202020204" pitchFamily="34" charset="0"/>
              </a:rPr>
              <a:t>A parameter-efficient version of BERT, using parameter sharing and sentence-order prediction. </a:t>
            </a:r>
          </a:p>
          <a:p>
            <a:pPr>
              <a:lnSpc>
                <a:spcPct val="150000"/>
              </a:lnSpc>
              <a:buFont typeface="Arial" panose="020B0604020202020204" pitchFamily="34" charset="0"/>
              <a:buChar char="•"/>
            </a:pPr>
            <a:r>
              <a:rPr lang="en-US" sz="2400" b="1" dirty="0" err="1">
                <a:solidFill>
                  <a:schemeClr val="bg1"/>
                </a:solidFill>
                <a:latin typeface="Century Gothic" panose="020B0502020202020204" pitchFamily="34" charset="0"/>
              </a:rPr>
              <a:t>DistilBERT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A distilled version of BERT, that is much smaller and faster, but retains much of the performance. </a:t>
            </a:r>
          </a:p>
        </p:txBody>
      </p:sp>
      <p:sp>
        <p:nvSpPr>
          <p:cNvPr id="5" name="Footer Placeholder 4">
            <a:extLst>
              <a:ext uri="{FF2B5EF4-FFF2-40B4-BE49-F238E27FC236}">
                <a16:creationId xmlns:a16="http://schemas.microsoft.com/office/drawing/2014/main" id="{737A9B0B-608F-B41A-0E98-7DB0F6B7A4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48DF2-D60D-1C16-3879-BFF009E5FF54}"/>
              </a:ext>
            </a:extLst>
          </p:cNvPr>
          <p:cNvSpPr>
            <a:spLocks noGrp="1"/>
          </p:cNvSpPr>
          <p:nvPr>
            <p:ph type="sldNum" sz="quarter" idx="12"/>
          </p:nvPr>
        </p:nvSpPr>
        <p:spPr/>
        <p:txBody>
          <a:bodyPr/>
          <a:lstStyle/>
          <a:p>
            <a:fld id="{7F537688-BEAE-4904-826F-1C1E0645A5D0}" type="slidenum">
              <a:rPr lang="en-US" sz="2000" smtClean="0"/>
              <a:t>220</a:t>
            </a:fld>
            <a:endParaRPr lang="en-US" sz="2000" dirty="0"/>
          </a:p>
        </p:txBody>
      </p:sp>
    </p:spTree>
    <p:extLst>
      <p:ext uri="{BB962C8B-B14F-4D97-AF65-F5344CB8AC3E}">
        <p14:creationId xmlns:p14="http://schemas.microsoft.com/office/powerpoint/2010/main" val="34174488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C75052-C7DB-FB76-5A17-024AC09D2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670968-A01F-9F88-3728-4F84ED706D1A}"/>
              </a:ext>
            </a:extLst>
          </p:cNvPr>
          <p:cNvSpPr>
            <a:spLocks noGrp="1"/>
          </p:cNvSpPr>
          <p:nvPr>
            <p:ph type="title"/>
          </p:nvPr>
        </p:nvSpPr>
        <p:spPr/>
        <p:txBody>
          <a:bodyPr/>
          <a:lstStyle/>
          <a:p>
            <a:r>
              <a:rPr lang="en-US" dirty="0">
                <a:solidFill>
                  <a:srgbClr val="DD9C19"/>
                </a:solidFill>
                <a:latin typeface="Century Gothic" panose="020B0502020202020204" pitchFamily="34" charset="0"/>
              </a:rPr>
              <a:t>Decoder</a:t>
            </a:r>
          </a:p>
        </p:txBody>
      </p:sp>
      <p:sp>
        <p:nvSpPr>
          <p:cNvPr id="3" name="Content Placeholder 2">
            <a:extLst>
              <a:ext uri="{FF2B5EF4-FFF2-40B4-BE49-F238E27FC236}">
                <a16:creationId xmlns:a16="http://schemas.microsoft.com/office/drawing/2014/main" id="{EDEEE040-75AC-F146-29A1-F4EC11F6FC0C}"/>
              </a:ext>
            </a:extLst>
          </p:cNvPr>
          <p:cNvSpPr>
            <a:spLocks noGrp="1"/>
          </p:cNvSpPr>
          <p:nvPr>
            <p:ph idx="1"/>
          </p:nvPr>
        </p:nvSpPr>
        <p:spPr>
          <a:xfrm>
            <a:off x="1097279" y="1845733"/>
            <a:ext cx="10685146" cy="4410211"/>
          </a:xfrm>
        </p:spPr>
        <p:txBody>
          <a:bodyPr>
            <a:normAutofit fontScale="92500" lnSpcReduction="20000"/>
          </a:bodyPr>
          <a:lstStyle/>
          <a:p>
            <a:pPr>
              <a:lnSpc>
                <a:spcPct val="150000"/>
              </a:lnSpc>
            </a:pPr>
            <a:r>
              <a:rPr lang="en-US" sz="2800" b="1" dirty="0">
                <a:solidFill>
                  <a:schemeClr val="bg1"/>
                </a:solidFill>
                <a:latin typeface="Century Gothic" panose="020B0502020202020204" pitchFamily="34" charset="0"/>
              </a:rPr>
              <a:t>The Decoder: </a:t>
            </a:r>
            <a:r>
              <a:rPr lang="en-US" sz="2800" dirty="0">
                <a:solidFill>
                  <a:schemeClr val="bg1"/>
                </a:solidFill>
                <a:latin typeface="Century Gothic" panose="020B0502020202020204" pitchFamily="34" charset="0"/>
              </a:rPr>
              <a:t>The decoder's primary function is to generate output sequences, such as translated sentences, summaries, or chatbot responses. It does this step-by-step, taking into account the encoded representation of the input and the previously generated tokens.</a:t>
            </a:r>
          </a:p>
          <a:p>
            <a:pPr>
              <a:lnSpc>
                <a:spcPct val="150000"/>
              </a:lnSpc>
            </a:pPr>
            <a:r>
              <a:rPr lang="en-US" sz="2800" dirty="0">
                <a:solidFill>
                  <a:schemeClr val="bg1"/>
                </a:solidFill>
                <a:latin typeface="Century Gothic" panose="020B0502020202020204" pitchFamily="34" charset="0"/>
              </a:rPr>
              <a:t>The </a:t>
            </a:r>
            <a:r>
              <a:rPr lang="en-US" sz="2800" b="1" dirty="0">
                <a:solidFill>
                  <a:schemeClr val="bg1"/>
                </a:solidFill>
                <a:latin typeface="Century Gothic" panose="020B0502020202020204" pitchFamily="34" charset="0"/>
              </a:rPr>
              <a:t>decoder</a:t>
            </a:r>
            <a:r>
              <a:rPr lang="en-US" sz="2800" dirty="0">
                <a:solidFill>
                  <a:schemeClr val="bg1"/>
                </a:solidFill>
                <a:latin typeface="Century Gothic" panose="020B0502020202020204" pitchFamily="34" charset="0"/>
              </a:rPr>
              <a:t> receives the encoded representations from the encoder (in encoder-decoder architectures) or the context from previous decoder layers (in decoder-only architectures like GPT)</a:t>
            </a:r>
          </a:p>
        </p:txBody>
      </p:sp>
      <p:sp>
        <p:nvSpPr>
          <p:cNvPr id="5" name="Footer Placeholder 4">
            <a:extLst>
              <a:ext uri="{FF2B5EF4-FFF2-40B4-BE49-F238E27FC236}">
                <a16:creationId xmlns:a16="http://schemas.microsoft.com/office/drawing/2014/main" id="{8210CCBF-A702-C0EA-01A2-7B22EBC4B4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83E383-DBD8-7401-164C-E6166C798684}"/>
              </a:ext>
            </a:extLst>
          </p:cNvPr>
          <p:cNvSpPr>
            <a:spLocks noGrp="1"/>
          </p:cNvSpPr>
          <p:nvPr>
            <p:ph type="sldNum" sz="quarter" idx="12"/>
          </p:nvPr>
        </p:nvSpPr>
        <p:spPr/>
        <p:txBody>
          <a:bodyPr/>
          <a:lstStyle/>
          <a:p>
            <a:fld id="{7F537688-BEAE-4904-826F-1C1E0645A5D0}" type="slidenum">
              <a:rPr lang="en-US" sz="2000" smtClean="0"/>
              <a:t>221</a:t>
            </a:fld>
            <a:endParaRPr lang="en-US" sz="2000" dirty="0"/>
          </a:p>
        </p:txBody>
      </p:sp>
    </p:spTree>
    <p:extLst>
      <p:ext uri="{BB962C8B-B14F-4D97-AF65-F5344CB8AC3E}">
        <p14:creationId xmlns:p14="http://schemas.microsoft.com/office/powerpoint/2010/main" val="38269854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F80F801-EBE5-0C47-1C45-81FF46543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E11B7-4F81-3657-867B-43258010A871}"/>
              </a:ext>
            </a:extLst>
          </p:cNvPr>
          <p:cNvSpPr>
            <a:spLocks noGrp="1"/>
          </p:cNvSpPr>
          <p:nvPr>
            <p:ph type="title"/>
          </p:nvPr>
        </p:nvSpPr>
        <p:spPr/>
        <p:txBody>
          <a:bodyPr/>
          <a:lstStyle/>
          <a:p>
            <a:r>
              <a:rPr lang="en-US" dirty="0">
                <a:solidFill>
                  <a:srgbClr val="DD9C19"/>
                </a:solidFill>
                <a:latin typeface="Century Gothic" panose="020B0502020202020204" pitchFamily="34" charset="0"/>
              </a:rPr>
              <a:t>Decoder-Only Models</a:t>
            </a:r>
          </a:p>
        </p:txBody>
      </p:sp>
      <p:sp>
        <p:nvSpPr>
          <p:cNvPr id="3" name="Content Placeholder 2">
            <a:extLst>
              <a:ext uri="{FF2B5EF4-FFF2-40B4-BE49-F238E27FC236}">
                <a16:creationId xmlns:a16="http://schemas.microsoft.com/office/drawing/2014/main" id="{7CAE82E2-568F-FABF-E7C3-F9F548CE3312}"/>
              </a:ext>
            </a:extLst>
          </p:cNvPr>
          <p:cNvSpPr>
            <a:spLocks noGrp="1"/>
          </p:cNvSpPr>
          <p:nvPr>
            <p:ph idx="1"/>
          </p:nvPr>
        </p:nvSpPr>
        <p:spPr>
          <a:xfrm>
            <a:off x="1097279" y="1737361"/>
            <a:ext cx="10880456" cy="4518584"/>
          </a:xfrm>
        </p:spPr>
        <p:txBody>
          <a:bodyPr>
            <a:normAutofit fontScale="92500"/>
          </a:bodyPr>
          <a:lstStyle/>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GPT (Generative Pre-trained Transformer) Family (GPT, GPT-2, GPT-3, GPT-4): </a:t>
            </a:r>
            <a:r>
              <a:rPr lang="en-US" sz="2400" dirty="0">
                <a:solidFill>
                  <a:schemeClr val="bg1"/>
                </a:solidFill>
                <a:latin typeface="Century Gothic" panose="020B0502020202020204" pitchFamily="34" charset="0"/>
              </a:rPr>
              <a:t>These models are the prime examples of decoder-only architectures. Their autoregressive nature and causal language modeling are geared towards text generation.</a:t>
            </a: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CTRL (Conditional Transformer Language Model): </a:t>
            </a:r>
            <a:r>
              <a:rPr lang="en-US" sz="2400" dirty="0">
                <a:solidFill>
                  <a:schemeClr val="bg1"/>
                </a:solidFill>
                <a:latin typeface="Century Gothic" panose="020B0502020202020204" pitchFamily="34" charset="0"/>
              </a:rPr>
              <a:t>Allows for fine-grained control over text generation through control codes.</a:t>
            </a:r>
          </a:p>
          <a:p>
            <a:pPr>
              <a:lnSpc>
                <a:spcPct val="150000"/>
              </a:lnSpc>
              <a:buFont typeface="Arial" panose="020B0604020202020204" pitchFamily="34" charset="0"/>
              <a:buChar char="•"/>
            </a:pPr>
            <a:r>
              <a:rPr lang="en-US" sz="2400" b="1" dirty="0">
                <a:solidFill>
                  <a:schemeClr val="bg1"/>
                </a:solidFill>
                <a:latin typeface="Century Gothic" panose="020B0502020202020204" pitchFamily="34" charset="0"/>
              </a:rPr>
              <a:t>Transformer-XL (Transformer Extra Long): </a:t>
            </a:r>
            <a:r>
              <a:rPr lang="en-US" sz="2400" dirty="0">
                <a:solidFill>
                  <a:schemeClr val="bg1"/>
                </a:solidFill>
                <a:latin typeface="Century Gothic" panose="020B0502020202020204" pitchFamily="34" charset="0"/>
              </a:rPr>
              <a:t>An enhanced version of the transformer decoder that is designed to handle much longer context windows.</a:t>
            </a:r>
          </a:p>
        </p:txBody>
      </p:sp>
      <p:sp>
        <p:nvSpPr>
          <p:cNvPr id="5" name="Footer Placeholder 4">
            <a:extLst>
              <a:ext uri="{FF2B5EF4-FFF2-40B4-BE49-F238E27FC236}">
                <a16:creationId xmlns:a16="http://schemas.microsoft.com/office/drawing/2014/main" id="{F0EEF3FB-4DB9-5793-6FF0-F209E492012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0D4717-D210-7426-F0B8-7AD3A68EA7C6}"/>
              </a:ext>
            </a:extLst>
          </p:cNvPr>
          <p:cNvSpPr>
            <a:spLocks noGrp="1"/>
          </p:cNvSpPr>
          <p:nvPr>
            <p:ph type="sldNum" sz="quarter" idx="12"/>
          </p:nvPr>
        </p:nvSpPr>
        <p:spPr/>
        <p:txBody>
          <a:bodyPr/>
          <a:lstStyle/>
          <a:p>
            <a:fld id="{7F537688-BEAE-4904-826F-1C1E0645A5D0}" type="slidenum">
              <a:rPr lang="en-US" sz="2000" smtClean="0"/>
              <a:t>222</a:t>
            </a:fld>
            <a:endParaRPr lang="en-US" sz="2000" dirty="0"/>
          </a:p>
        </p:txBody>
      </p:sp>
    </p:spTree>
    <p:extLst>
      <p:ext uri="{BB962C8B-B14F-4D97-AF65-F5344CB8AC3E}">
        <p14:creationId xmlns:p14="http://schemas.microsoft.com/office/powerpoint/2010/main" val="17292626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9CEF7E3-DF14-1E80-A252-5ABC5A05DB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AC13D-B5D1-D78D-02DE-980EFD391466}"/>
              </a:ext>
            </a:extLst>
          </p:cNvPr>
          <p:cNvSpPr>
            <a:spLocks noGrp="1"/>
          </p:cNvSpPr>
          <p:nvPr>
            <p:ph type="title"/>
          </p:nvPr>
        </p:nvSpPr>
        <p:spPr/>
        <p:txBody>
          <a:bodyPr/>
          <a:lstStyle/>
          <a:p>
            <a:r>
              <a:rPr lang="en-US" dirty="0">
                <a:solidFill>
                  <a:srgbClr val="DD9C19"/>
                </a:solidFill>
                <a:latin typeface="Century Gothic" panose="020B0502020202020204" pitchFamily="34" charset="0"/>
              </a:rPr>
              <a:t>Can a model?</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3B0FFAA3-9D69-0F29-3430-D45BC104C9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Let’s attend to this</a:t>
            </a:r>
          </a:p>
        </p:txBody>
      </p:sp>
      <p:sp>
        <p:nvSpPr>
          <p:cNvPr id="5" name="Footer Placeholder 4">
            <a:extLst>
              <a:ext uri="{FF2B5EF4-FFF2-40B4-BE49-F238E27FC236}">
                <a16:creationId xmlns:a16="http://schemas.microsoft.com/office/drawing/2014/main" id="{B4C49415-BC05-62DB-3779-BE291C574F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A73FF70-2C21-9028-0113-4A04D1CC2ACD}"/>
              </a:ext>
            </a:extLst>
          </p:cNvPr>
          <p:cNvSpPr>
            <a:spLocks noGrp="1"/>
          </p:cNvSpPr>
          <p:nvPr>
            <p:ph type="sldNum" sz="quarter" idx="12"/>
          </p:nvPr>
        </p:nvSpPr>
        <p:spPr/>
        <p:txBody>
          <a:bodyPr/>
          <a:lstStyle/>
          <a:p>
            <a:fld id="{7F537688-BEAE-4904-826F-1C1E0645A5D0}" type="slidenum">
              <a:rPr lang="en-US" sz="2000" smtClean="0"/>
              <a:t>223</a:t>
            </a:fld>
            <a:endParaRPr lang="en-US" sz="2000" dirty="0"/>
          </a:p>
        </p:txBody>
      </p:sp>
      <p:sp>
        <p:nvSpPr>
          <p:cNvPr id="7" name="TextBox 6">
            <a:extLst>
              <a:ext uri="{FF2B5EF4-FFF2-40B4-BE49-F238E27FC236}">
                <a16:creationId xmlns:a16="http://schemas.microsoft.com/office/drawing/2014/main" id="{0A2201FD-B0CC-86ED-2979-6A24A5385D94}"/>
              </a:ext>
            </a:extLst>
          </p:cNvPr>
          <p:cNvSpPr txBox="1"/>
          <p:nvPr/>
        </p:nvSpPr>
        <p:spPr>
          <a:xfrm rot="21421172">
            <a:off x="2942578" y="2205747"/>
            <a:ext cx="6864104" cy="3785652"/>
          </a:xfrm>
          <a:prstGeom prst="rect">
            <a:avLst/>
          </a:prstGeom>
          <a:noFill/>
        </p:spPr>
        <p:txBody>
          <a:bodyPr wrap="square">
            <a:spAutoFit/>
          </a:bodyPr>
          <a:lstStyle/>
          <a:p>
            <a:pPr algn="ctr"/>
            <a:r>
              <a:rPr lang="en-US" sz="6000" b="1" spc="65" dirty="0">
                <a:solidFill>
                  <a:srgbClr val="FFFFFF"/>
                </a:solidFill>
                <a:latin typeface="Bradley Hand ITC" panose="03070402050302030203" pitchFamily="66" charset="0"/>
                <a:cs typeface="Arial"/>
              </a:rPr>
              <a:t>Can a model have both Encode and Decoder Architecture?</a:t>
            </a:r>
            <a:endParaRPr lang="en-US" sz="6000" b="1" dirty="0">
              <a:latin typeface="Bradley Hand ITC" panose="03070402050302030203" pitchFamily="66" charset="0"/>
              <a:cs typeface="Arial"/>
            </a:endParaRPr>
          </a:p>
        </p:txBody>
      </p:sp>
    </p:spTree>
    <p:extLst>
      <p:ext uri="{BB962C8B-B14F-4D97-AF65-F5344CB8AC3E}">
        <p14:creationId xmlns:p14="http://schemas.microsoft.com/office/powerpoint/2010/main" val="32775391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A24B99-1E75-86CB-D1CD-1401CE39D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45679-D105-DBAD-F91A-9EB390FFC5C6}"/>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BBA83A75-D9D9-920F-9771-214B41156306}"/>
              </a:ext>
            </a:extLst>
          </p:cNvPr>
          <p:cNvSpPr>
            <a:spLocks noGrp="1"/>
          </p:cNvSpPr>
          <p:nvPr>
            <p:ph idx="1"/>
          </p:nvPr>
        </p:nvSpPr>
        <p:spPr>
          <a:xfrm>
            <a:off x="1097279" y="1845733"/>
            <a:ext cx="10685146" cy="4410211"/>
          </a:xfrm>
        </p:spPr>
        <p:txBody>
          <a:bodyPr>
            <a:normAutofit/>
          </a:bodyPr>
          <a:lstStyle/>
          <a:p>
            <a:pPr>
              <a:lnSpc>
                <a:spcPct val="150000"/>
              </a:lnSpc>
            </a:pPr>
            <a:r>
              <a:rPr lang="en-US" sz="2800" dirty="0">
                <a:solidFill>
                  <a:schemeClr val="bg1"/>
                </a:solidFill>
                <a:latin typeface="Century Gothic" panose="020B0502020202020204" pitchFamily="34" charset="0"/>
              </a:rPr>
              <a:t>This approach is followed to built a Transformers Model. </a:t>
            </a:r>
          </a:p>
          <a:p>
            <a:pPr>
              <a:lnSpc>
                <a:spcPct val="150000"/>
              </a:lnSpc>
            </a:pPr>
            <a:r>
              <a:rPr lang="en-US" sz="2800" b="1" dirty="0">
                <a:solidFill>
                  <a:schemeClr val="bg1"/>
                </a:solidFill>
                <a:latin typeface="Century Gothic" panose="020B0502020202020204" pitchFamily="34" charset="0"/>
              </a:rPr>
              <a:t>Example of Transformer Models are:</a:t>
            </a:r>
            <a:endParaRPr lang="en-US" sz="34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56D22B4-C1CC-443B-483B-826EA176A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B7FA0D9-393E-A313-EA40-B745FAFACC61}"/>
              </a:ext>
            </a:extLst>
          </p:cNvPr>
          <p:cNvSpPr>
            <a:spLocks noGrp="1"/>
          </p:cNvSpPr>
          <p:nvPr>
            <p:ph type="sldNum" sz="quarter" idx="12"/>
          </p:nvPr>
        </p:nvSpPr>
        <p:spPr/>
        <p:txBody>
          <a:bodyPr/>
          <a:lstStyle/>
          <a:p>
            <a:fld id="{7F537688-BEAE-4904-826F-1C1E0645A5D0}" type="slidenum">
              <a:rPr lang="en-US" sz="2000" smtClean="0"/>
              <a:t>224</a:t>
            </a:fld>
            <a:endParaRPr lang="en-US" sz="2000" dirty="0"/>
          </a:p>
        </p:txBody>
      </p:sp>
    </p:spTree>
    <p:extLst>
      <p:ext uri="{BB962C8B-B14F-4D97-AF65-F5344CB8AC3E}">
        <p14:creationId xmlns:p14="http://schemas.microsoft.com/office/powerpoint/2010/main" val="32094683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normAutofit/>
          </a:bodyPr>
          <a:lstStyle/>
          <a:p>
            <a:r>
              <a:rPr lang="en-US" dirty="0">
                <a:solidFill>
                  <a:srgbClr val="DD9C19"/>
                </a:solidFill>
                <a:latin typeface="Century Gothic" panose="020B0502020202020204" pitchFamily="34" charset="0"/>
              </a:rPr>
              <a:t>Pre-Trained Models on the Transformers Architecture</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Pre-Trained Models on the Transformers Architecture</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225</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3E9A6A-545E-8317-1C90-BDB295FEE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A13053-9E23-1DB7-2D46-81FC14A7D98B}"/>
              </a:ext>
            </a:extLst>
          </p:cNvPr>
          <p:cNvSpPr>
            <a:spLocks noGrp="1"/>
          </p:cNvSpPr>
          <p:nvPr>
            <p:ph type="title"/>
          </p:nvPr>
        </p:nvSpPr>
        <p:spPr/>
        <p:txBody>
          <a:bodyPr>
            <a:normAutofit/>
          </a:bodyPr>
          <a:lstStyle/>
          <a:p>
            <a:r>
              <a:rPr lang="en-US" dirty="0">
                <a:solidFill>
                  <a:srgbClr val="DD9C19"/>
                </a:solidFill>
                <a:latin typeface="Century Gothic" panose="020B0502020202020204" pitchFamily="34" charset="0"/>
              </a:rPr>
              <a:t>Evaluating models with metrics</a:t>
            </a:r>
          </a:p>
        </p:txBody>
      </p:sp>
      <p:sp>
        <p:nvSpPr>
          <p:cNvPr id="3" name="Content Placeholder 2">
            <a:extLst>
              <a:ext uri="{FF2B5EF4-FFF2-40B4-BE49-F238E27FC236}">
                <a16:creationId xmlns:a16="http://schemas.microsoft.com/office/drawing/2014/main" id="{66BB659F-F309-47A9-7ED6-FD3C7AACC130}"/>
              </a:ext>
            </a:extLst>
          </p:cNvPr>
          <p:cNvSpPr>
            <a:spLocks noGrp="1"/>
          </p:cNvSpPr>
          <p:nvPr>
            <p:ph idx="1"/>
          </p:nvPr>
        </p:nvSpPr>
        <p:spPr>
          <a:xfrm>
            <a:off x="1097279" y="1845733"/>
            <a:ext cx="10115204" cy="4410211"/>
          </a:xfrm>
        </p:spPr>
        <p:txBody>
          <a:bodyPr>
            <a:normAutofit lnSpcReduction="10000"/>
          </a:bodyPr>
          <a:lstStyle/>
          <a:p>
            <a:pPr>
              <a:lnSpc>
                <a:spcPct val="150000"/>
              </a:lnSpc>
            </a:pPr>
            <a:r>
              <a:rPr lang="en-US" sz="2800" dirty="0">
                <a:solidFill>
                  <a:schemeClr val="bg1"/>
                </a:solidFill>
                <a:latin typeface="Century Gothic" panose="020B0502020202020204" pitchFamily="34" charset="0"/>
              </a:rPr>
              <a:t>It is impossible to compare one transformer model to another transformer model (or any other NLP model) without a universal measurement system that uses metrics.</a:t>
            </a:r>
          </a:p>
          <a:p>
            <a:pPr>
              <a:lnSpc>
                <a:spcPct val="150000"/>
              </a:lnSpc>
            </a:pPr>
            <a:r>
              <a:rPr lang="en-US" sz="2800" dirty="0">
                <a:solidFill>
                  <a:schemeClr val="bg1"/>
                </a:solidFill>
                <a:latin typeface="Century Gothic" panose="020B0502020202020204" pitchFamily="34" charset="0"/>
              </a:rPr>
              <a:t>1. Accuracy score</a:t>
            </a:r>
          </a:p>
          <a:p>
            <a:pPr>
              <a:lnSpc>
                <a:spcPct val="150000"/>
              </a:lnSpc>
            </a:pPr>
            <a:r>
              <a:rPr lang="en-US" sz="2800" dirty="0">
                <a:solidFill>
                  <a:schemeClr val="bg1"/>
                </a:solidFill>
                <a:latin typeface="Century Gothic" panose="020B0502020202020204" pitchFamily="34" charset="0"/>
              </a:rPr>
              <a:t>2. F1-score</a:t>
            </a:r>
          </a:p>
          <a:p>
            <a:pPr>
              <a:lnSpc>
                <a:spcPct val="150000"/>
              </a:lnSpc>
            </a:pPr>
            <a:r>
              <a:rPr lang="en-US" sz="2800" dirty="0">
                <a:solidFill>
                  <a:schemeClr val="bg1"/>
                </a:solidFill>
                <a:latin typeface="Century Gothic" panose="020B0502020202020204" pitchFamily="34" charset="0"/>
              </a:rPr>
              <a:t>3. Matthews Correlation Coefficient (MCC)</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F2F25-4C1F-A11B-32F2-A373399ED06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E431CD-C533-7833-5F3C-9DE8C8CA2E9B}"/>
              </a:ext>
            </a:extLst>
          </p:cNvPr>
          <p:cNvSpPr>
            <a:spLocks noGrp="1"/>
          </p:cNvSpPr>
          <p:nvPr>
            <p:ph type="sldNum" sz="quarter" idx="12"/>
          </p:nvPr>
        </p:nvSpPr>
        <p:spPr/>
        <p:txBody>
          <a:bodyPr/>
          <a:lstStyle/>
          <a:p>
            <a:fld id="{7F537688-BEAE-4904-826F-1C1E0645A5D0}" type="slidenum">
              <a:rPr lang="en-US" sz="2000" smtClean="0"/>
              <a:t>226</a:t>
            </a:fld>
            <a:endParaRPr lang="en-US" sz="2000" dirty="0"/>
          </a:p>
        </p:txBody>
      </p:sp>
    </p:spTree>
    <p:extLst>
      <p:ext uri="{BB962C8B-B14F-4D97-AF65-F5344CB8AC3E}">
        <p14:creationId xmlns:p14="http://schemas.microsoft.com/office/powerpoint/2010/main" val="30398632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E86C49-3F4C-D24D-2F2F-A12FF40B7A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FCE985-A557-84E3-3353-4B01DAFFA3D1}"/>
              </a:ext>
            </a:extLst>
          </p:cNvPr>
          <p:cNvSpPr>
            <a:spLocks noGrp="1"/>
          </p:cNvSpPr>
          <p:nvPr>
            <p:ph type="title"/>
          </p:nvPr>
        </p:nvSpPr>
        <p:spPr/>
        <p:txBody>
          <a:bodyPr>
            <a:normAutofit/>
          </a:bodyPr>
          <a:lstStyle/>
          <a:p>
            <a:r>
              <a:rPr lang="en-US" dirty="0">
                <a:solidFill>
                  <a:srgbClr val="DD9C19"/>
                </a:solidFill>
                <a:latin typeface="Century Gothic" panose="020B0502020202020204" pitchFamily="34" charset="0"/>
              </a:rPr>
              <a:t>Accuracy score</a:t>
            </a:r>
          </a:p>
        </p:txBody>
      </p:sp>
      <p:sp>
        <p:nvSpPr>
          <p:cNvPr id="3" name="Content Placeholder 2">
            <a:extLst>
              <a:ext uri="{FF2B5EF4-FFF2-40B4-BE49-F238E27FC236}">
                <a16:creationId xmlns:a16="http://schemas.microsoft.com/office/drawing/2014/main" id="{7F388A16-A5DC-EBD4-1091-AC4A6DD1F57B}"/>
              </a:ext>
            </a:extLst>
          </p:cNvPr>
          <p:cNvSpPr>
            <a:spLocks noGrp="1"/>
          </p:cNvSpPr>
          <p:nvPr>
            <p:ph idx="1"/>
          </p:nvPr>
        </p:nvSpPr>
        <p:spPr>
          <a:xfrm>
            <a:off x="1097279" y="2192687"/>
            <a:ext cx="10699386" cy="4473586"/>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The accuracy score, in whatever variant you use, is a practical evaluation. The score function calculates a straightforward true or false value for each result. Either the model’s outputs, 𝑦𝑦𝑦, match the correct predictions, 𝑦𝑦, for a given subset, </a:t>
            </a:r>
            <a:r>
              <a:rPr lang="en-US" sz="2800" dirty="0" err="1">
                <a:solidFill>
                  <a:schemeClr val="bg1"/>
                </a:solidFill>
                <a:latin typeface="Century Gothic" panose="020B0502020202020204" pitchFamily="34" charset="0"/>
              </a:rPr>
              <a:t>samples</a:t>
            </a:r>
            <a:r>
              <a:rPr lang="en-US" sz="1600" dirty="0" err="1">
                <a:solidFill>
                  <a:schemeClr val="accent1"/>
                </a:solidFill>
                <a:latin typeface="Century Gothic" panose="020B0502020202020204" pitchFamily="34" charset="0"/>
              </a:rPr>
              <a:t>i</a:t>
            </a:r>
            <a:r>
              <a:rPr lang="en-US" sz="2800" dirty="0">
                <a:solidFill>
                  <a:schemeClr val="bg1"/>
                </a:solidFill>
                <a:latin typeface="Century Gothic" panose="020B0502020202020204" pitchFamily="34" charset="0"/>
              </a:rPr>
              <a:t>, of a set of samples or not. </a:t>
            </a:r>
          </a:p>
          <a:p>
            <a:pPr>
              <a:lnSpc>
                <a:spcPct val="150000"/>
              </a:lnSpc>
            </a:pPr>
            <a:r>
              <a:rPr lang="en-US" sz="2800" b="1" dirty="0">
                <a:solidFill>
                  <a:schemeClr val="bg1"/>
                </a:solidFill>
                <a:latin typeface="Century Gothic" panose="020B0502020202020204" pitchFamily="34" charset="0"/>
              </a:rPr>
              <a:t>We will obtain 1 </a:t>
            </a:r>
            <a:r>
              <a:rPr lang="en-US" sz="2800" dirty="0">
                <a:solidFill>
                  <a:schemeClr val="bg1"/>
                </a:solidFill>
                <a:latin typeface="Century Gothic" panose="020B0502020202020204" pitchFamily="34" charset="0"/>
              </a:rPr>
              <a:t>if the result for the subset is correct and 0 if it is false.</a:t>
            </a:r>
          </a:p>
          <a:p>
            <a:pPr>
              <a:lnSpc>
                <a:spcPct val="150000"/>
              </a:lnSpc>
            </a:pPr>
            <a:r>
              <a:rPr lang="en-US" sz="2800" dirty="0">
                <a:solidFill>
                  <a:schemeClr val="bg1"/>
                </a:solidFill>
                <a:latin typeface="Century Gothic" panose="020B0502020202020204" pitchFamily="34" charset="0"/>
              </a:rPr>
              <a:t>Let’s now examine the more flexible F1-score.</a:t>
            </a:r>
          </a:p>
        </p:txBody>
      </p:sp>
      <p:sp>
        <p:nvSpPr>
          <p:cNvPr id="5" name="Footer Placeholder 4">
            <a:extLst>
              <a:ext uri="{FF2B5EF4-FFF2-40B4-BE49-F238E27FC236}">
                <a16:creationId xmlns:a16="http://schemas.microsoft.com/office/drawing/2014/main" id="{A5A7EBD9-FF43-7056-5DD8-39BD7220BE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49E9E9-3F33-ADA6-6A0F-E3EE294B06EB}"/>
              </a:ext>
            </a:extLst>
          </p:cNvPr>
          <p:cNvSpPr>
            <a:spLocks noGrp="1"/>
          </p:cNvSpPr>
          <p:nvPr>
            <p:ph type="sldNum" sz="quarter" idx="12"/>
          </p:nvPr>
        </p:nvSpPr>
        <p:spPr/>
        <p:txBody>
          <a:bodyPr/>
          <a:lstStyle/>
          <a:p>
            <a:fld id="{7F537688-BEAE-4904-826F-1C1E0645A5D0}" type="slidenum">
              <a:rPr lang="en-US" sz="2000" smtClean="0"/>
              <a:t>227</a:t>
            </a:fld>
            <a:endParaRPr lang="en-US" sz="2000" dirty="0"/>
          </a:p>
        </p:txBody>
      </p:sp>
      <p:pic>
        <p:nvPicPr>
          <p:cNvPr id="7" name="Picture 6">
            <a:extLst>
              <a:ext uri="{FF2B5EF4-FFF2-40B4-BE49-F238E27FC236}">
                <a16:creationId xmlns:a16="http://schemas.microsoft.com/office/drawing/2014/main" id="{02450EF4-6206-DF09-0669-FE684227F97E}"/>
              </a:ext>
            </a:extLst>
          </p:cNvPr>
          <p:cNvPicPr>
            <a:picLocks noChangeAspect="1"/>
          </p:cNvPicPr>
          <p:nvPr/>
        </p:nvPicPr>
        <p:blipFill>
          <a:blip r:embed="rId3"/>
          <a:srcRect l="24207" t="45280" r="28565" b="34522"/>
          <a:stretch/>
        </p:blipFill>
        <p:spPr>
          <a:xfrm>
            <a:off x="6096001" y="840292"/>
            <a:ext cx="6096000" cy="1384095"/>
          </a:xfrm>
          <a:prstGeom prst="rect">
            <a:avLst/>
          </a:prstGeom>
        </p:spPr>
      </p:pic>
      <p:sp>
        <p:nvSpPr>
          <p:cNvPr id="8" name="Content Placeholder 2">
            <a:extLst>
              <a:ext uri="{FF2B5EF4-FFF2-40B4-BE49-F238E27FC236}">
                <a16:creationId xmlns:a16="http://schemas.microsoft.com/office/drawing/2014/main" id="{B0EA3337-604D-553C-D37C-6C495C4CA99C}"/>
              </a:ext>
            </a:extLst>
          </p:cNvPr>
          <p:cNvSpPr txBox="1">
            <a:spLocks/>
          </p:cNvSpPr>
          <p:nvPr/>
        </p:nvSpPr>
        <p:spPr>
          <a:xfrm>
            <a:off x="7217303" y="242347"/>
            <a:ext cx="3938377" cy="592668"/>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2800" dirty="0">
                <a:solidFill>
                  <a:schemeClr val="bg1"/>
                </a:solidFill>
                <a:latin typeface="Century Gothic" panose="020B0502020202020204" pitchFamily="34" charset="0"/>
              </a:rPr>
              <a:t>The basic function is:</a:t>
            </a:r>
          </a:p>
        </p:txBody>
      </p:sp>
    </p:spTree>
    <p:extLst>
      <p:ext uri="{BB962C8B-B14F-4D97-AF65-F5344CB8AC3E}">
        <p14:creationId xmlns:p14="http://schemas.microsoft.com/office/powerpoint/2010/main" val="41811767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CA1A9-0317-997F-5D04-D728A7C68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9824A3-01B4-8F29-58F7-F51BEE5D036A}"/>
              </a:ext>
            </a:extLst>
          </p:cNvPr>
          <p:cNvSpPr>
            <a:spLocks noGrp="1"/>
          </p:cNvSpPr>
          <p:nvPr>
            <p:ph type="title"/>
          </p:nvPr>
        </p:nvSpPr>
        <p:spPr/>
        <p:txBody>
          <a:bodyPr>
            <a:normAutofit/>
          </a:bodyPr>
          <a:lstStyle/>
          <a:p>
            <a:r>
              <a:rPr lang="en-US" dirty="0">
                <a:solidFill>
                  <a:srgbClr val="DD9C19"/>
                </a:solidFill>
                <a:latin typeface="Century Gothic" panose="020B0502020202020204" pitchFamily="34" charset="0"/>
              </a:rPr>
              <a:t>F1-score</a:t>
            </a:r>
          </a:p>
        </p:txBody>
      </p:sp>
      <p:sp>
        <p:nvSpPr>
          <p:cNvPr id="3" name="Content Placeholder 2">
            <a:extLst>
              <a:ext uri="{FF2B5EF4-FFF2-40B4-BE49-F238E27FC236}">
                <a16:creationId xmlns:a16="http://schemas.microsoft.com/office/drawing/2014/main" id="{B659E3E1-0F2E-6D4B-278B-006A50EB4D37}"/>
              </a:ext>
            </a:extLst>
          </p:cNvPr>
          <p:cNvSpPr>
            <a:spLocks noGrp="1"/>
          </p:cNvSpPr>
          <p:nvPr>
            <p:ph idx="1"/>
          </p:nvPr>
        </p:nvSpPr>
        <p:spPr>
          <a:xfrm>
            <a:off x="1097278" y="1832835"/>
            <a:ext cx="10789921" cy="4833438"/>
          </a:xfrm>
        </p:spPr>
        <p:txBody>
          <a:bodyPr>
            <a:normAutofit fontScale="85000" lnSpcReduction="20000"/>
          </a:bodyPr>
          <a:lstStyle/>
          <a:p>
            <a:pPr>
              <a:lnSpc>
                <a:spcPct val="150000"/>
              </a:lnSpc>
            </a:pPr>
            <a:r>
              <a:rPr lang="en-US" sz="2800" dirty="0">
                <a:solidFill>
                  <a:schemeClr val="bg1"/>
                </a:solidFill>
                <a:latin typeface="Century Gothic" panose="020B0502020202020204" pitchFamily="34" charset="0"/>
              </a:rPr>
              <a:t>The F1-score introduces a more flexible approach that can help when faced with datasets containing uneven class distributions.</a:t>
            </a:r>
          </a:p>
          <a:p>
            <a:pPr>
              <a:lnSpc>
                <a:spcPct val="150000"/>
              </a:lnSpc>
            </a:pPr>
            <a:r>
              <a:rPr lang="en-US" sz="2800" dirty="0">
                <a:solidFill>
                  <a:schemeClr val="bg1"/>
                </a:solidFill>
                <a:latin typeface="Century Gothic" panose="020B0502020202020204" pitchFamily="34" charset="0"/>
              </a:rPr>
              <a:t>The F1-score uses the weighted values of precision and recall. It is a weighted average of precision and recall values:</a:t>
            </a:r>
          </a:p>
          <a:p>
            <a:pPr>
              <a:lnSpc>
                <a:spcPct val="150000"/>
              </a:lnSpc>
            </a:pPr>
            <a:r>
              <a:rPr lang="en-US" sz="2800" b="1" dirty="0">
                <a:solidFill>
                  <a:schemeClr val="bg1"/>
                </a:solidFill>
                <a:latin typeface="Century Gothic" panose="020B0502020202020204" pitchFamily="34" charset="0"/>
              </a:rPr>
              <a:t>F1score= 2* (precision * recall)/(precision + recall)</a:t>
            </a:r>
          </a:p>
          <a:p>
            <a:pPr>
              <a:lnSpc>
                <a:spcPct val="150000"/>
              </a:lnSpc>
            </a:pPr>
            <a:endParaRPr lang="en-US" sz="2800" b="1" dirty="0">
              <a:solidFill>
                <a:schemeClr val="bg1"/>
              </a:solidFill>
              <a:latin typeface="Century Gothic" panose="020B0502020202020204" pitchFamily="34" charset="0"/>
            </a:endParaRPr>
          </a:p>
          <a:p>
            <a:pPr>
              <a:lnSpc>
                <a:spcPct val="150000"/>
              </a:lnSpc>
            </a:pPr>
            <a:r>
              <a:rPr lang="en-US" sz="2800" dirty="0">
                <a:solidFill>
                  <a:schemeClr val="bg1"/>
                </a:solidFill>
                <a:latin typeface="Century Gothic" panose="020B0502020202020204" pitchFamily="34" charset="0"/>
              </a:rPr>
              <a:t>In its equation, true </a:t>
            </a:r>
            <a:r>
              <a:rPr lang="en-US" sz="2800" i="1" dirty="0">
                <a:solidFill>
                  <a:schemeClr val="bg1"/>
                </a:solidFill>
                <a:latin typeface="Century Gothic" panose="020B0502020202020204" pitchFamily="34" charset="0"/>
              </a:rPr>
              <a:t>(T)</a:t>
            </a:r>
            <a:r>
              <a:rPr lang="en-US" sz="2800" dirty="0">
                <a:solidFill>
                  <a:schemeClr val="bg1"/>
                </a:solidFill>
                <a:latin typeface="Century Gothic" panose="020B0502020202020204" pitchFamily="34" charset="0"/>
              </a:rPr>
              <a:t> positives </a:t>
            </a:r>
            <a:r>
              <a:rPr lang="en-US" sz="2800" i="1" dirty="0">
                <a:solidFill>
                  <a:schemeClr val="bg1"/>
                </a:solidFill>
                <a:latin typeface="Century Gothic" panose="020B0502020202020204" pitchFamily="34" charset="0"/>
              </a:rPr>
              <a:t>(p)</a:t>
            </a:r>
            <a:r>
              <a:rPr lang="en-US" sz="2800" dirty="0">
                <a:solidFill>
                  <a:schemeClr val="bg1"/>
                </a:solidFill>
                <a:latin typeface="Century Gothic" panose="020B0502020202020204" pitchFamily="34" charset="0"/>
              </a:rPr>
              <a:t>, false </a:t>
            </a:r>
            <a:r>
              <a:rPr lang="en-US" sz="2800" i="1" dirty="0">
                <a:solidFill>
                  <a:schemeClr val="bg1"/>
                </a:solidFill>
                <a:latin typeface="Century Gothic" panose="020B0502020202020204" pitchFamily="34" charset="0"/>
              </a:rPr>
              <a:t>(F)</a:t>
            </a:r>
            <a:r>
              <a:rPr lang="en-US" sz="2800" dirty="0">
                <a:solidFill>
                  <a:schemeClr val="bg1"/>
                </a:solidFill>
                <a:latin typeface="Century Gothic" panose="020B0502020202020204" pitchFamily="34" charset="0"/>
              </a:rPr>
              <a:t> positives </a:t>
            </a:r>
            <a:r>
              <a:rPr lang="en-US" sz="2800" i="1" dirty="0">
                <a:solidFill>
                  <a:schemeClr val="bg1"/>
                </a:solidFill>
                <a:latin typeface="Century Gothic" panose="020B0502020202020204" pitchFamily="34" charset="0"/>
              </a:rPr>
              <a:t>(p), </a:t>
            </a:r>
            <a:r>
              <a:rPr lang="en-US" sz="2800" dirty="0">
                <a:solidFill>
                  <a:schemeClr val="bg1"/>
                </a:solidFill>
                <a:latin typeface="Century Gothic" panose="020B0502020202020204" pitchFamily="34" charset="0"/>
              </a:rPr>
              <a:t>and false </a:t>
            </a:r>
            <a:r>
              <a:rPr lang="en-US" sz="2800" i="1" dirty="0">
                <a:solidFill>
                  <a:schemeClr val="bg1"/>
                </a:solidFill>
                <a:latin typeface="Century Gothic" panose="020B0502020202020204" pitchFamily="34" charset="0"/>
              </a:rPr>
              <a:t>(F)</a:t>
            </a:r>
            <a:r>
              <a:rPr lang="en-US" sz="2800" dirty="0">
                <a:solidFill>
                  <a:schemeClr val="bg1"/>
                </a:solidFill>
                <a:latin typeface="Century Gothic" panose="020B0502020202020204" pitchFamily="34" charset="0"/>
              </a:rPr>
              <a:t> negatives </a:t>
            </a:r>
            <a:r>
              <a:rPr lang="en-US" sz="2800" i="1" dirty="0">
                <a:solidFill>
                  <a:schemeClr val="bg1"/>
                </a:solidFill>
                <a:latin typeface="Century Gothic" panose="020B0502020202020204" pitchFamily="34" charset="0"/>
              </a:rPr>
              <a:t>(n) </a:t>
            </a:r>
            <a:r>
              <a:rPr lang="en-US" sz="2800" dirty="0">
                <a:solidFill>
                  <a:schemeClr val="bg1"/>
                </a:solidFill>
                <a:latin typeface="Century Gothic" panose="020B0502020202020204" pitchFamily="34" charset="0"/>
              </a:rPr>
              <a:t>are plugged into the precision </a:t>
            </a:r>
            <a:r>
              <a:rPr lang="en-US" sz="2800" i="1" dirty="0">
                <a:solidFill>
                  <a:schemeClr val="bg1"/>
                </a:solidFill>
                <a:latin typeface="Century Gothic" panose="020B0502020202020204" pitchFamily="34" charset="0"/>
              </a:rPr>
              <a:t>(P)</a:t>
            </a:r>
            <a:r>
              <a:rPr lang="en-US" sz="2800" dirty="0">
                <a:solidFill>
                  <a:schemeClr val="bg1"/>
                </a:solidFill>
                <a:latin typeface="Century Gothic" panose="020B0502020202020204" pitchFamily="34" charset="0"/>
              </a:rPr>
              <a:t> and recall </a:t>
            </a:r>
            <a:r>
              <a:rPr lang="en-US" sz="2800" i="1" dirty="0">
                <a:solidFill>
                  <a:schemeClr val="bg1"/>
                </a:solidFill>
                <a:latin typeface="Century Gothic" panose="020B0502020202020204" pitchFamily="34" charset="0"/>
              </a:rPr>
              <a:t>(R) </a:t>
            </a:r>
            <a:r>
              <a:rPr lang="en-US" sz="2800" dirty="0">
                <a:solidFill>
                  <a:schemeClr val="bg1"/>
                </a:solidFill>
                <a:latin typeface="Century Gothic" panose="020B0502020202020204" pitchFamily="34" charset="0"/>
              </a:rPr>
              <a:t>equations</a:t>
            </a:r>
          </a:p>
        </p:txBody>
      </p:sp>
      <p:sp>
        <p:nvSpPr>
          <p:cNvPr id="5" name="Footer Placeholder 4">
            <a:extLst>
              <a:ext uri="{FF2B5EF4-FFF2-40B4-BE49-F238E27FC236}">
                <a16:creationId xmlns:a16="http://schemas.microsoft.com/office/drawing/2014/main" id="{335BC987-3536-DEA5-EA8D-3968FD6089D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83C8EB-8CFF-6F8F-483E-E4C037306C2B}"/>
              </a:ext>
            </a:extLst>
          </p:cNvPr>
          <p:cNvSpPr>
            <a:spLocks noGrp="1"/>
          </p:cNvSpPr>
          <p:nvPr>
            <p:ph type="sldNum" sz="quarter" idx="12"/>
          </p:nvPr>
        </p:nvSpPr>
        <p:spPr/>
        <p:txBody>
          <a:bodyPr/>
          <a:lstStyle/>
          <a:p>
            <a:fld id="{7F537688-BEAE-4904-826F-1C1E0645A5D0}" type="slidenum">
              <a:rPr lang="en-US" sz="2000" smtClean="0"/>
              <a:t>228</a:t>
            </a:fld>
            <a:endParaRPr lang="en-US" sz="2000" dirty="0"/>
          </a:p>
        </p:txBody>
      </p:sp>
      <p:sp>
        <p:nvSpPr>
          <p:cNvPr id="8" name="Content Placeholder 2">
            <a:extLst>
              <a:ext uri="{FF2B5EF4-FFF2-40B4-BE49-F238E27FC236}">
                <a16:creationId xmlns:a16="http://schemas.microsoft.com/office/drawing/2014/main" id="{0B24378D-47AE-D276-3CDF-96814CDB4DF2}"/>
              </a:ext>
            </a:extLst>
          </p:cNvPr>
          <p:cNvSpPr txBox="1">
            <a:spLocks/>
          </p:cNvSpPr>
          <p:nvPr/>
        </p:nvSpPr>
        <p:spPr>
          <a:xfrm>
            <a:off x="3334144" y="4716958"/>
            <a:ext cx="2687318" cy="592668"/>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2800" dirty="0">
                <a:solidFill>
                  <a:schemeClr val="bg1"/>
                </a:solidFill>
                <a:latin typeface="Century Gothic" panose="020B0502020202020204" pitchFamily="34" charset="0"/>
              </a:rPr>
              <a:t>The equation is:</a:t>
            </a:r>
          </a:p>
        </p:txBody>
      </p:sp>
      <p:pic>
        <p:nvPicPr>
          <p:cNvPr id="9" name="Picture 8">
            <a:extLst>
              <a:ext uri="{FF2B5EF4-FFF2-40B4-BE49-F238E27FC236}">
                <a16:creationId xmlns:a16="http://schemas.microsoft.com/office/drawing/2014/main" id="{5A54C563-89DF-D067-7FB1-9A110C5F0C7E}"/>
              </a:ext>
            </a:extLst>
          </p:cNvPr>
          <p:cNvPicPr>
            <a:picLocks noChangeAspect="1"/>
          </p:cNvPicPr>
          <p:nvPr/>
        </p:nvPicPr>
        <p:blipFill>
          <a:blip r:embed="rId3"/>
          <a:srcRect l="33565" t="32435" r="47277" b="39538"/>
          <a:stretch/>
        </p:blipFill>
        <p:spPr>
          <a:xfrm>
            <a:off x="8890501" y="3441532"/>
            <a:ext cx="2485305" cy="2045132"/>
          </a:xfrm>
          <a:prstGeom prst="rect">
            <a:avLst/>
          </a:prstGeom>
        </p:spPr>
      </p:pic>
      <p:pic>
        <p:nvPicPr>
          <p:cNvPr id="11" name="Picture 10">
            <a:extLst>
              <a:ext uri="{FF2B5EF4-FFF2-40B4-BE49-F238E27FC236}">
                <a16:creationId xmlns:a16="http://schemas.microsoft.com/office/drawing/2014/main" id="{F846E004-0F16-D980-C78B-9148DB8ECFD2}"/>
              </a:ext>
            </a:extLst>
          </p:cNvPr>
          <p:cNvPicPr>
            <a:picLocks noChangeAspect="1"/>
          </p:cNvPicPr>
          <p:nvPr/>
        </p:nvPicPr>
        <p:blipFill>
          <a:blip r:embed="rId4"/>
          <a:srcRect l="31410" t="29521" r="46758" b="57888"/>
          <a:stretch/>
        </p:blipFill>
        <p:spPr>
          <a:xfrm>
            <a:off x="6126480" y="4581545"/>
            <a:ext cx="2661719" cy="863495"/>
          </a:xfrm>
          <a:prstGeom prst="rect">
            <a:avLst/>
          </a:prstGeom>
        </p:spPr>
      </p:pic>
    </p:spTree>
    <p:extLst>
      <p:ext uri="{BB962C8B-B14F-4D97-AF65-F5344CB8AC3E}">
        <p14:creationId xmlns:p14="http://schemas.microsoft.com/office/powerpoint/2010/main" val="7446950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35B332-7DF4-A5C6-7170-367C0B953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B2562-F548-DEF8-77A4-E4E9381C9882}"/>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Matthews Correlation Coefficient (MCC)</a:t>
            </a:r>
          </a:p>
        </p:txBody>
      </p:sp>
      <p:sp>
        <p:nvSpPr>
          <p:cNvPr id="3" name="Content Placeholder 2">
            <a:extLst>
              <a:ext uri="{FF2B5EF4-FFF2-40B4-BE49-F238E27FC236}">
                <a16:creationId xmlns:a16="http://schemas.microsoft.com/office/drawing/2014/main" id="{7A1991E9-EB1A-41B1-9A25-B3E93A5816EA}"/>
              </a:ext>
            </a:extLst>
          </p:cNvPr>
          <p:cNvSpPr>
            <a:spLocks noGrp="1"/>
          </p:cNvSpPr>
          <p:nvPr>
            <p:ph idx="1"/>
          </p:nvPr>
        </p:nvSpPr>
        <p:spPr>
          <a:xfrm>
            <a:off x="1097280" y="1737360"/>
            <a:ext cx="10789921" cy="4833438"/>
          </a:xfrm>
        </p:spPr>
        <p:txBody>
          <a:bodyPr>
            <a:normAutofit fontScale="70000" lnSpcReduction="20000"/>
          </a:bodyPr>
          <a:lstStyle/>
          <a:p>
            <a:pPr>
              <a:lnSpc>
                <a:spcPct val="150000"/>
              </a:lnSpc>
            </a:pPr>
            <a:r>
              <a:rPr lang="en-US" sz="2800" dirty="0">
                <a:solidFill>
                  <a:schemeClr val="bg1"/>
                </a:solidFill>
                <a:latin typeface="Century Gothic" panose="020B0502020202020204" pitchFamily="34" charset="0"/>
              </a:rPr>
              <a:t>The Matthews Correlation Coefficient (MCC) was initially designed to measure the quality of binary classifications and can be modified to be a multi-class correlation coefficient. </a:t>
            </a:r>
          </a:p>
          <a:p>
            <a:pPr>
              <a:lnSpc>
                <a:spcPct val="150000"/>
              </a:lnSpc>
            </a:pPr>
            <a:r>
              <a:rPr lang="en-US" sz="2800" dirty="0">
                <a:solidFill>
                  <a:schemeClr val="bg1"/>
                </a:solidFill>
                <a:latin typeface="Century Gothic" panose="020B0502020202020204" pitchFamily="34" charset="0"/>
              </a:rPr>
              <a:t>A two-class classification can be made with four probabilities at each prediction:</a:t>
            </a:r>
          </a:p>
          <a:p>
            <a:pPr>
              <a:lnSpc>
                <a:spcPct val="150000"/>
              </a:lnSpc>
            </a:pPr>
            <a:r>
              <a:rPr lang="en-US" sz="2800" dirty="0">
                <a:solidFill>
                  <a:schemeClr val="bg1"/>
                </a:solidFill>
                <a:latin typeface="Century Gothic" panose="020B0502020202020204" pitchFamily="34" charset="0"/>
              </a:rPr>
              <a:t>• TP = True Positive, • TN = True Negative, • FP = False Positive, • FN = False Negative</a:t>
            </a:r>
          </a:p>
          <a:p>
            <a:pPr>
              <a:lnSpc>
                <a:spcPct val="150000"/>
              </a:lnSpc>
            </a:pPr>
            <a:r>
              <a:rPr lang="en-US" sz="2800" dirty="0">
                <a:solidFill>
                  <a:schemeClr val="bg1"/>
                </a:solidFill>
                <a:latin typeface="Century Gothic" panose="020B0502020202020204" pitchFamily="34" charset="0"/>
              </a:rPr>
              <a:t>Brian W. Matthews, a biochemist, designed it in 1975, inspired by his predecessors’ phi function. Since then, it has evolved into various formats such as the following one:</a:t>
            </a:r>
          </a:p>
        </p:txBody>
      </p:sp>
      <p:sp>
        <p:nvSpPr>
          <p:cNvPr id="5" name="Footer Placeholder 4">
            <a:extLst>
              <a:ext uri="{FF2B5EF4-FFF2-40B4-BE49-F238E27FC236}">
                <a16:creationId xmlns:a16="http://schemas.microsoft.com/office/drawing/2014/main" id="{EDF7AB40-0521-1F41-1358-76ECC81391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59C934-E405-6FA6-0E4B-DAAD09C4F590}"/>
              </a:ext>
            </a:extLst>
          </p:cNvPr>
          <p:cNvSpPr>
            <a:spLocks noGrp="1"/>
          </p:cNvSpPr>
          <p:nvPr>
            <p:ph type="sldNum" sz="quarter" idx="12"/>
          </p:nvPr>
        </p:nvSpPr>
        <p:spPr/>
        <p:txBody>
          <a:bodyPr/>
          <a:lstStyle/>
          <a:p>
            <a:fld id="{7F537688-BEAE-4904-826F-1C1E0645A5D0}" type="slidenum">
              <a:rPr lang="en-US" sz="2000" smtClean="0"/>
              <a:t>229</a:t>
            </a:fld>
            <a:endParaRPr lang="en-US" sz="2000" dirty="0"/>
          </a:p>
        </p:txBody>
      </p:sp>
      <p:pic>
        <p:nvPicPr>
          <p:cNvPr id="7" name="Picture 6">
            <a:extLst>
              <a:ext uri="{FF2B5EF4-FFF2-40B4-BE49-F238E27FC236}">
                <a16:creationId xmlns:a16="http://schemas.microsoft.com/office/drawing/2014/main" id="{25FF9325-F6BF-9C9B-DBC4-9C33943FEF1E}"/>
              </a:ext>
            </a:extLst>
          </p:cNvPr>
          <p:cNvPicPr>
            <a:picLocks noChangeAspect="1"/>
          </p:cNvPicPr>
          <p:nvPr/>
        </p:nvPicPr>
        <p:blipFill>
          <a:blip r:embed="rId3"/>
          <a:srcRect l="10693" t="50000" r="26262" b="32673"/>
          <a:stretch/>
        </p:blipFill>
        <p:spPr>
          <a:xfrm>
            <a:off x="45417" y="5182075"/>
            <a:ext cx="7686392" cy="1188267"/>
          </a:xfrm>
          <a:prstGeom prst="rect">
            <a:avLst/>
          </a:prstGeom>
        </p:spPr>
      </p:pic>
      <p:sp>
        <p:nvSpPr>
          <p:cNvPr id="10" name="Content Placeholder 2">
            <a:extLst>
              <a:ext uri="{FF2B5EF4-FFF2-40B4-BE49-F238E27FC236}">
                <a16:creationId xmlns:a16="http://schemas.microsoft.com/office/drawing/2014/main" id="{C5E8EA3D-751C-0D4E-1DC8-218AB06907AD}"/>
              </a:ext>
            </a:extLst>
          </p:cNvPr>
          <p:cNvSpPr txBox="1">
            <a:spLocks/>
          </p:cNvSpPr>
          <p:nvPr/>
        </p:nvSpPr>
        <p:spPr>
          <a:xfrm>
            <a:off x="7731809" y="5074660"/>
            <a:ext cx="4369656" cy="133738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1600" dirty="0">
                <a:solidFill>
                  <a:schemeClr val="bg1"/>
                </a:solidFill>
                <a:latin typeface="Century Gothic" panose="020B0502020202020204" pitchFamily="34" charset="0"/>
              </a:rPr>
              <a:t>The value produced by MCC is between -1 and +1. +1 is the maximum positive value of a prediction. -1 is an inverse prediction. 0 is an average random prediction.</a:t>
            </a:r>
          </a:p>
        </p:txBody>
      </p:sp>
    </p:spTree>
    <p:extLst>
      <p:ext uri="{BB962C8B-B14F-4D97-AF65-F5344CB8AC3E}">
        <p14:creationId xmlns:p14="http://schemas.microsoft.com/office/powerpoint/2010/main" val="3099433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E6088-C1AF-16A2-4320-6D52F69C4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3360B-EE35-3F1E-004D-E106B5BF46CD}"/>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Matthews Correlation Coefficient (MCC)</a:t>
            </a:r>
          </a:p>
        </p:txBody>
      </p:sp>
      <p:sp>
        <p:nvSpPr>
          <p:cNvPr id="3" name="Content Placeholder 2">
            <a:extLst>
              <a:ext uri="{FF2B5EF4-FFF2-40B4-BE49-F238E27FC236}">
                <a16:creationId xmlns:a16="http://schemas.microsoft.com/office/drawing/2014/main" id="{4231D995-B583-51CA-AD2C-BB8340E055FA}"/>
              </a:ext>
            </a:extLst>
          </p:cNvPr>
          <p:cNvSpPr>
            <a:spLocks noGrp="1"/>
          </p:cNvSpPr>
          <p:nvPr>
            <p:ph idx="1"/>
          </p:nvPr>
        </p:nvSpPr>
        <p:spPr>
          <a:xfrm>
            <a:off x="1097280" y="1737360"/>
            <a:ext cx="10789921" cy="4833438"/>
          </a:xfrm>
        </p:spPr>
        <p:txBody>
          <a:bodyPr>
            <a:normAutofit/>
          </a:bodyPr>
          <a:lstStyle/>
          <a:p>
            <a:pPr>
              <a:lnSpc>
                <a:spcPct val="150000"/>
              </a:lnSpc>
            </a:pPr>
            <a:endParaRPr lang="en-US" sz="2400" dirty="0">
              <a:solidFill>
                <a:schemeClr val="bg1"/>
              </a:solidFill>
              <a:latin typeface="Century Gothic" panose="020B0502020202020204" pitchFamily="34" charset="0"/>
            </a:endParaRPr>
          </a:p>
          <a:p>
            <a:pPr>
              <a:lnSpc>
                <a:spcPct val="150000"/>
              </a:lnSpc>
            </a:pPr>
            <a:r>
              <a:rPr lang="en-US" sz="2400" dirty="0">
                <a:solidFill>
                  <a:schemeClr val="bg1"/>
                </a:solidFill>
                <a:latin typeface="Century Gothic" panose="020B0502020202020204" pitchFamily="34" charset="0"/>
              </a:rPr>
              <a:t>The value produced by MCC is between -1 and +1. +1 is the maximum positive value of a prediction. -1 is an inverse prediction. 0 is an average random prediction.</a:t>
            </a:r>
          </a:p>
          <a:p>
            <a:pPr>
              <a:lnSpc>
                <a:spcPct val="150000"/>
              </a:lnSpc>
            </a:pPr>
            <a:r>
              <a:rPr lang="en-US" sz="2400" dirty="0">
                <a:solidFill>
                  <a:schemeClr val="bg1"/>
                </a:solidFill>
                <a:latin typeface="Century Gothic" panose="020B0502020202020204" pitchFamily="34" charset="0"/>
              </a:rPr>
              <a:t>To Use, MCC is imported from </a:t>
            </a:r>
            <a:r>
              <a:rPr lang="en-US" sz="2400" dirty="0" err="1">
                <a:solidFill>
                  <a:schemeClr val="bg1"/>
                </a:solidFill>
                <a:latin typeface="Century Gothic" panose="020B0502020202020204" pitchFamily="34" charset="0"/>
              </a:rPr>
              <a:t>sklearn.metrics</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7CE06C84-21C2-5D08-176E-43CDDE5BED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6A7BB6B-ECE2-D3B3-B059-98DAEC9CB2A9}"/>
              </a:ext>
            </a:extLst>
          </p:cNvPr>
          <p:cNvSpPr>
            <a:spLocks noGrp="1"/>
          </p:cNvSpPr>
          <p:nvPr>
            <p:ph type="sldNum" sz="quarter" idx="12"/>
          </p:nvPr>
        </p:nvSpPr>
        <p:spPr/>
        <p:txBody>
          <a:bodyPr/>
          <a:lstStyle/>
          <a:p>
            <a:fld id="{7F537688-BEAE-4904-826F-1C1E0645A5D0}" type="slidenum">
              <a:rPr lang="en-US" sz="2000" smtClean="0"/>
              <a:t>230</a:t>
            </a:fld>
            <a:endParaRPr lang="en-US" sz="2000" dirty="0"/>
          </a:p>
        </p:txBody>
      </p:sp>
      <p:pic>
        <p:nvPicPr>
          <p:cNvPr id="7" name="Picture 6">
            <a:extLst>
              <a:ext uri="{FF2B5EF4-FFF2-40B4-BE49-F238E27FC236}">
                <a16:creationId xmlns:a16="http://schemas.microsoft.com/office/drawing/2014/main" id="{720D5057-61A6-4C69-262C-00C2483FD9F0}"/>
              </a:ext>
            </a:extLst>
          </p:cNvPr>
          <p:cNvPicPr>
            <a:picLocks noChangeAspect="1"/>
          </p:cNvPicPr>
          <p:nvPr/>
        </p:nvPicPr>
        <p:blipFill>
          <a:blip r:embed="rId3"/>
          <a:srcRect l="10693" t="50000" r="26262" b="32673"/>
          <a:stretch/>
        </p:blipFill>
        <p:spPr>
          <a:xfrm>
            <a:off x="1169708" y="1651714"/>
            <a:ext cx="6435204" cy="994841"/>
          </a:xfrm>
          <a:prstGeom prst="rect">
            <a:avLst/>
          </a:prstGeom>
        </p:spPr>
      </p:pic>
      <p:sp>
        <p:nvSpPr>
          <p:cNvPr id="10" name="Content Placeholder 2">
            <a:extLst>
              <a:ext uri="{FF2B5EF4-FFF2-40B4-BE49-F238E27FC236}">
                <a16:creationId xmlns:a16="http://schemas.microsoft.com/office/drawing/2014/main" id="{FE438697-69FF-0FDA-3BA9-3B5B35A866D5}"/>
              </a:ext>
            </a:extLst>
          </p:cNvPr>
          <p:cNvSpPr txBox="1">
            <a:spLocks/>
          </p:cNvSpPr>
          <p:nvPr/>
        </p:nvSpPr>
        <p:spPr>
          <a:xfrm>
            <a:off x="7731809" y="5074660"/>
            <a:ext cx="4369656" cy="133738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endParaRPr lang="en-US" sz="16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E766278-E633-DEC9-842B-D4B49A3A2991}"/>
              </a:ext>
            </a:extLst>
          </p:cNvPr>
          <p:cNvPicPr>
            <a:picLocks noChangeAspect="1"/>
          </p:cNvPicPr>
          <p:nvPr/>
        </p:nvPicPr>
        <p:blipFill>
          <a:blip r:embed="rId4"/>
          <a:srcRect l="5866" t="35511" r="23441" b="43334"/>
          <a:stretch/>
        </p:blipFill>
        <p:spPr>
          <a:xfrm>
            <a:off x="1169708" y="4961290"/>
            <a:ext cx="8618899" cy="1450757"/>
          </a:xfrm>
          <a:prstGeom prst="rect">
            <a:avLst/>
          </a:prstGeom>
        </p:spPr>
      </p:pic>
    </p:spTree>
    <p:extLst>
      <p:ext uri="{BB962C8B-B14F-4D97-AF65-F5344CB8AC3E}">
        <p14:creationId xmlns:p14="http://schemas.microsoft.com/office/powerpoint/2010/main" val="78232762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C093D58-37B2-6797-CB55-4441AC8C7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024EB-F62D-A69F-9EF6-2ED216DA901A}"/>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Matthews Correlation Coefficient (MCC)</a:t>
            </a:r>
          </a:p>
        </p:txBody>
      </p:sp>
      <p:sp>
        <p:nvSpPr>
          <p:cNvPr id="3" name="Content Placeholder 2">
            <a:extLst>
              <a:ext uri="{FF2B5EF4-FFF2-40B4-BE49-F238E27FC236}">
                <a16:creationId xmlns:a16="http://schemas.microsoft.com/office/drawing/2014/main" id="{16C0E873-4F60-A5EB-C47D-9CC3617B993B}"/>
              </a:ext>
            </a:extLst>
          </p:cNvPr>
          <p:cNvSpPr>
            <a:spLocks noGrp="1"/>
          </p:cNvSpPr>
          <p:nvPr>
            <p:ph idx="1"/>
          </p:nvPr>
        </p:nvSpPr>
        <p:spPr>
          <a:xfrm>
            <a:off x="1097278" y="1832835"/>
            <a:ext cx="10789921" cy="4833438"/>
          </a:xfrm>
        </p:spPr>
        <p:txBody>
          <a:bodyPr>
            <a:normAutofit/>
          </a:bodyPr>
          <a:lstStyle/>
          <a:p>
            <a:pPr>
              <a:lnSpc>
                <a:spcPct val="150000"/>
              </a:lnSpc>
            </a:pPr>
            <a:r>
              <a:rPr lang="en-US" sz="2800" dirty="0">
                <a:solidFill>
                  <a:schemeClr val="bg1"/>
                </a:solidFill>
                <a:latin typeface="Century Gothic" panose="020B0502020202020204" pitchFamily="34" charset="0"/>
              </a:rPr>
              <a:t>MCC computes a measurement with true positives</a:t>
            </a:r>
          </a:p>
          <a:p>
            <a:pPr>
              <a:lnSpc>
                <a:spcPct val="150000"/>
              </a:lnSpc>
            </a:pPr>
            <a:r>
              <a:rPr lang="en-US" sz="2800" dirty="0">
                <a:solidFill>
                  <a:schemeClr val="bg1"/>
                </a:solidFill>
                <a:latin typeface="Century Gothic" panose="020B0502020202020204" pitchFamily="34" charset="0"/>
              </a:rPr>
              <a:t>(TP), true negatives (TN), false positives (FP), and false negatives (FN).</a:t>
            </a:r>
          </a:p>
          <a:p>
            <a:pPr>
              <a:lnSpc>
                <a:spcPct val="150000"/>
              </a:lnSpc>
            </a:pPr>
            <a:r>
              <a:rPr lang="en-US" sz="2800" dirty="0">
                <a:solidFill>
                  <a:schemeClr val="bg1"/>
                </a:solidFill>
                <a:latin typeface="Century Gothic" panose="020B0502020202020204" pitchFamily="34" charset="0"/>
              </a:rPr>
              <a:t>The MCC can be summarized by the following equation:</a:t>
            </a:r>
          </a:p>
        </p:txBody>
      </p:sp>
      <p:sp>
        <p:nvSpPr>
          <p:cNvPr id="5" name="Footer Placeholder 4">
            <a:extLst>
              <a:ext uri="{FF2B5EF4-FFF2-40B4-BE49-F238E27FC236}">
                <a16:creationId xmlns:a16="http://schemas.microsoft.com/office/drawing/2014/main" id="{30F26BEC-13DD-DBD6-102B-48DF85810D6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F2968-A0FC-E06C-28B8-9DC5E600455D}"/>
              </a:ext>
            </a:extLst>
          </p:cNvPr>
          <p:cNvSpPr>
            <a:spLocks noGrp="1"/>
          </p:cNvSpPr>
          <p:nvPr>
            <p:ph type="sldNum" sz="quarter" idx="12"/>
          </p:nvPr>
        </p:nvSpPr>
        <p:spPr/>
        <p:txBody>
          <a:bodyPr/>
          <a:lstStyle/>
          <a:p>
            <a:fld id="{7F537688-BEAE-4904-826F-1C1E0645A5D0}" type="slidenum">
              <a:rPr lang="en-US" sz="2000" smtClean="0"/>
              <a:t>231</a:t>
            </a:fld>
            <a:endParaRPr lang="en-US" sz="2000" dirty="0"/>
          </a:p>
        </p:txBody>
      </p:sp>
      <p:sp>
        <p:nvSpPr>
          <p:cNvPr id="8" name="Content Placeholder 2">
            <a:extLst>
              <a:ext uri="{FF2B5EF4-FFF2-40B4-BE49-F238E27FC236}">
                <a16:creationId xmlns:a16="http://schemas.microsoft.com/office/drawing/2014/main" id="{BC17605A-EA27-2371-75D0-495F589A51E0}"/>
              </a:ext>
            </a:extLst>
          </p:cNvPr>
          <p:cNvSpPr txBox="1">
            <a:spLocks/>
          </p:cNvSpPr>
          <p:nvPr/>
        </p:nvSpPr>
        <p:spPr>
          <a:xfrm>
            <a:off x="3334144" y="4716958"/>
            <a:ext cx="2687318" cy="592668"/>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2800" dirty="0">
                <a:solidFill>
                  <a:schemeClr val="bg1"/>
                </a:solidFill>
                <a:latin typeface="Century Gothic" panose="020B0502020202020204" pitchFamily="34" charset="0"/>
              </a:rPr>
              <a:t>The equation is:</a:t>
            </a:r>
          </a:p>
        </p:txBody>
      </p:sp>
      <p:pic>
        <p:nvPicPr>
          <p:cNvPr id="9" name="Picture 8">
            <a:extLst>
              <a:ext uri="{FF2B5EF4-FFF2-40B4-BE49-F238E27FC236}">
                <a16:creationId xmlns:a16="http://schemas.microsoft.com/office/drawing/2014/main" id="{AF9DC78B-C202-BC10-D66C-1F11830F00DC}"/>
              </a:ext>
            </a:extLst>
          </p:cNvPr>
          <p:cNvPicPr>
            <a:picLocks noChangeAspect="1"/>
          </p:cNvPicPr>
          <p:nvPr/>
        </p:nvPicPr>
        <p:blipFill>
          <a:blip r:embed="rId3"/>
          <a:srcRect l="33565" t="32435" r="47277" b="39538"/>
          <a:stretch/>
        </p:blipFill>
        <p:spPr>
          <a:xfrm>
            <a:off x="8890501" y="3441532"/>
            <a:ext cx="2485305" cy="2045132"/>
          </a:xfrm>
          <a:prstGeom prst="rect">
            <a:avLst/>
          </a:prstGeom>
        </p:spPr>
      </p:pic>
      <p:pic>
        <p:nvPicPr>
          <p:cNvPr id="11" name="Picture 10">
            <a:extLst>
              <a:ext uri="{FF2B5EF4-FFF2-40B4-BE49-F238E27FC236}">
                <a16:creationId xmlns:a16="http://schemas.microsoft.com/office/drawing/2014/main" id="{9241F593-9277-C974-E42A-E53100C8A755}"/>
              </a:ext>
            </a:extLst>
          </p:cNvPr>
          <p:cNvPicPr>
            <a:picLocks noChangeAspect="1"/>
          </p:cNvPicPr>
          <p:nvPr/>
        </p:nvPicPr>
        <p:blipFill>
          <a:blip r:embed="rId4"/>
          <a:srcRect l="31410" t="29521" r="46758" b="57888"/>
          <a:stretch/>
        </p:blipFill>
        <p:spPr>
          <a:xfrm>
            <a:off x="6126480" y="4581545"/>
            <a:ext cx="2661719" cy="863495"/>
          </a:xfrm>
          <a:prstGeom prst="rect">
            <a:avLst/>
          </a:prstGeom>
        </p:spPr>
      </p:pic>
    </p:spTree>
    <p:extLst>
      <p:ext uri="{BB962C8B-B14F-4D97-AF65-F5344CB8AC3E}">
        <p14:creationId xmlns:p14="http://schemas.microsoft.com/office/powerpoint/2010/main" val="36032881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149DAA-7FDC-D61A-5F1F-9826E7A13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4EA021-8B87-0542-3E36-B7E8A4F5FD76}"/>
              </a:ext>
            </a:extLst>
          </p:cNvPr>
          <p:cNvSpPr>
            <a:spLocks noGrp="1"/>
          </p:cNvSpPr>
          <p:nvPr>
            <p:ph type="title"/>
          </p:nvPr>
        </p:nvSpPr>
        <p:spPr/>
        <p:txBody>
          <a:bodyPr>
            <a:normAutofit/>
          </a:bodyPr>
          <a:lstStyle/>
          <a:p>
            <a:r>
              <a:rPr lang="en-US" sz="4000" dirty="0">
                <a:solidFill>
                  <a:srgbClr val="DD9C19"/>
                </a:solidFill>
                <a:latin typeface="Century Gothic" panose="020B0502020202020204" pitchFamily="34" charset="0"/>
              </a:rPr>
              <a:t>Links to materials:</a:t>
            </a:r>
          </a:p>
        </p:txBody>
      </p:sp>
      <p:sp>
        <p:nvSpPr>
          <p:cNvPr id="3" name="Content Placeholder 2">
            <a:extLst>
              <a:ext uri="{FF2B5EF4-FFF2-40B4-BE49-F238E27FC236}">
                <a16:creationId xmlns:a16="http://schemas.microsoft.com/office/drawing/2014/main" id="{045DAB52-702C-6C4B-64D8-C7752510BE17}"/>
              </a:ext>
            </a:extLst>
          </p:cNvPr>
          <p:cNvSpPr>
            <a:spLocks noGrp="1"/>
          </p:cNvSpPr>
          <p:nvPr>
            <p:ph idx="1"/>
          </p:nvPr>
        </p:nvSpPr>
        <p:spPr>
          <a:xfrm>
            <a:off x="1097278" y="1832835"/>
            <a:ext cx="10789921" cy="4833438"/>
          </a:xfrm>
        </p:spPr>
        <p:txBody>
          <a:bodyPr>
            <a:normAutofit/>
          </a:bodyPr>
          <a:lstStyle/>
          <a:p>
            <a:pPr>
              <a:lnSpc>
                <a:spcPct val="150000"/>
              </a:lnSpc>
            </a:pPr>
            <a:r>
              <a:rPr lang="en-US" sz="1400" dirty="0">
                <a:solidFill>
                  <a:schemeClr val="bg1"/>
                </a:solidFill>
                <a:latin typeface="Century Gothic" panose="020B0502020202020204" pitchFamily="34" charset="0"/>
                <a:hlinkClick r:id="rId3"/>
              </a:rPr>
              <a:t>https://jalammar.github.io/illustrated-transformer/</a:t>
            </a:r>
            <a:endParaRPr lang="en-US" sz="1400" dirty="0">
              <a:solidFill>
                <a:schemeClr val="bg1"/>
              </a:solidFill>
              <a:latin typeface="Century Gothic" panose="020B0502020202020204" pitchFamily="34" charset="0"/>
            </a:endParaRPr>
          </a:p>
          <a:p>
            <a:pPr>
              <a:lnSpc>
                <a:spcPct val="150000"/>
              </a:lnSpc>
            </a:pPr>
            <a:r>
              <a:rPr lang="en-US" sz="1400" dirty="0">
                <a:solidFill>
                  <a:schemeClr val="bg1"/>
                </a:solidFill>
                <a:latin typeface="Century Gothic" panose="020B0502020202020204" pitchFamily="34" charset="0"/>
              </a:rPr>
              <a:t>Hands-On Large Language Models: Language Understanding and Generation</a:t>
            </a:r>
            <a:r>
              <a:rPr lang="en-US" sz="1400" dirty="0">
                <a:solidFill>
                  <a:schemeClr val="bg1"/>
                </a:solidFill>
                <a:latin typeface="Century Gothic" panose="020B0502020202020204" pitchFamily="34" charset="0"/>
                <a:hlinkClick r:id="rId4"/>
              </a:rPr>
              <a:t>: </a:t>
            </a:r>
            <a:r>
              <a:rPr lang="en-US" sz="1400" dirty="0">
                <a:solidFill>
                  <a:schemeClr val="bg1"/>
                </a:solidFill>
                <a:latin typeface="Century Gothic" panose="020B0502020202020204" pitchFamily="34" charset="0"/>
                <a:hlinkClick r:id="rId4"/>
              </a:rPr>
              <a:t>https://www.amazon.com/Hands-Large-Language-Models-Understanding/dp/1098150961</a:t>
            </a:r>
            <a:endParaRPr lang="en-US" sz="1400" dirty="0">
              <a:solidFill>
                <a:schemeClr val="bg1"/>
              </a:solidFill>
              <a:latin typeface="Century Gothic" panose="020B0502020202020204" pitchFamily="34" charset="0"/>
            </a:endParaRPr>
          </a:p>
          <a:p>
            <a:pPr>
              <a:lnSpc>
                <a:spcPct val="150000"/>
              </a:lnSpc>
            </a:pPr>
            <a:r>
              <a:rPr lang="en-US" sz="1400" dirty="0">
                <a:solidFill>
                  <a:schemeClr val="bg1"/>
                </a:solidFill>
                <a:latin typeface="Century Gothic" panose="020B0502020202020204" pitchFamily="34" charset="0"/>
                <a:hlinkClick r:id="rId5"/>
              </a:rPr>
              <a:t>https://www.deeplearning.ai/short-courses/how-transformer-llms-work/?utm_campaign=handsonllm-launch&amp;utm_medium=partner</a:t>
            </a:r>
            <a:endParaRPr lang="en-US" sz="1400" dirty="0">
              <a:solidFill>
                <a:schemeClr val="bg1"/>
              </a:solidFill>
              <a:latin typeface="Century Gothic" panose="020B0502020202020204" pitchFamily="34" charset="0"/>
            </a:endParaRPr>
          </a:p>
          <a:p>
            <a:pPr>
              <a:lnSpc>
                <a:spcPct val="150000"/>
              </a:lnSpc>
            </a:pPr>
            <a:endParaRPr lang="en-US" sz="1400" dirty="0">
              <a:solidFill>
                <a:schemeClr val="bg1"/>
              </a:solidFill>
              <a:latin typeface="Century Gothic" panose="020B0502020202020204" pitchFamily="34" charset="0"/>
            </a:endParaRPr>
          </a:p>
          <a:p>
            <a:pPr>
              <a:lnSpc>
                <a:spcPct val="150000"/>
              </a:lnSpc>
            </a:pPr>
            <a:endParaRPr lang="en-US" sz="1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2CDBEBF-D79F-0B9F-090D-EFE73957DE5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6341E-F495-0025-07AE-243D255F0FEF}"/>
              </a:ext>
            </a:extLst>
          </p:cNvPr>
          <p:cNvSpPr>
            <a:spLocks noGrp="1"/>
          </p:cNvSpPr>
          <p:nvPr>
            <p:ph type="sldNum" sz="quarter" idx="12"/>
          </p:nvPr>
        </p:nvSpPr>
        <p:spPr/>
        <p:txBody>
          <a:bodyPr/>
          <a:lstStyle/>
          <a:p>
            <a:fld id="{7F537688-BEAE-4904-826F-1C1E0645A5D0}" type="slidenum">
              <a:rPr lang="en-US" sz="2000" smtClean="0"/>
              <a:t>232</a:t>
            </a:fld>
            <a:endParaRPr lang="en-US" sz="2000" dirty="0"/>
          </a:p>
        </p:txBody>
      </p:sp>
    </p:spTree>
    <p:extLst>
      <p:ext uri="{BB962C8B-B14F-4D97-AF65-F5344CB8AC3E}">
        <p14:creationId xmlns:p14="http://schemas.microsoft.com/office/powerpoint/2010/main" val="122504893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7FB7A4-667A-4B7C-D3D5-E18E5B352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77803B-D8BC-717D-D9FF-E3B41B5B2EDC}"/>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ANSWERS</a:t>
            </a:r>
          </a:p>
        </p:txBody>
      </p:sp>
      <p:sp>
        <p:nvSpPr>
          <p:cNvPr id="5" name="Footer Placeholder 4">
            <a:extLst>
              <a:ext uri="{FF2B5EF4-FFF2-40B4-BE49-F238E27FC236}">
                <a16:creationId xmlns:a16="http://schemas.microsoft.com/office/drawing/2014/main" id="{7FCAE77A-75FD-215F-F886-4777A2A2E3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1D1BDD8-9CAC-3A46-6156-A95A341C5D0B}"/>
              </a:ext>
            </a:extLst>
          </p:cNvPr>
          <p:cNvSpPr>
            <a:spLocks noGrp="1"/>
          </p:cNvSpPr>
          <p:nvPr>
            <p:ph type="sldNum" sz="quarter" idx="12"/>
          </p:nvPr>
        </p:nvSpPr>
        <p:spPr/>
        <p:txBody>
          <a:bodyPr/>
          <a:lstStyle/>
          <a:p>
            <a:fld id="{7F537688-BEAE-4904-826F-1C1E0645A5D0}" type="slidenum">
              <a:rPr lang="en-US" sz="2000" smtClean="0"/>
              <a:t>233</a:t>
            </a:fld>
            <a:endParaRPr lang="en-US" sz="2000" dirty="0"/>
          </a:p>
        </p:txBody>
      </p:sp>
      <p:sp>
        <p:nvSpPr>
          <p:cNvPr id="4" name="Content Placeholder 2">
            <a:extLst>
              <a:ext uri="{FF2B5EF4-FFF2-40B4-BE49-F238E27FC236}">
                <a16:creationId xmlns:a16="http://schemas.microsoft.com/office/drawing/2014/main" id="{1813D9B8-8BFD-D0B3-5E4E-5CBBF451F70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F4B1C1F1-BA38-826F-C521-3CDA7DA560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4428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177684-FBDA-09AD-BBDD-5BBE43041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C255D-EAB7-88B9-08EE-1FA3E7DB1486}"/>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ANSWERS</a:t>
            </a:r>
          </a:p>
        </p:txBody>
      </p:sp>
      <p:sp>
        <p:nvSpPr>
          <p:cNvPr id="5" name="Footer Placeholder 4">
            <a:extLst>
              <a:ext uri="{FF2B5EF4-FFF2-40B4-BE49-F238E27FC236}">
                <a16:creationId xmlns:a16="http://schemas.microsoft.com/office/drawing/2014/main" id="{FCCAB1AD-B2CB-49EF-3652-15196DD7FA7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E1F059F-1C5D-4AAD-8BC3-86FAB4D28BEB}"/>
              </a:ext>
            </a:extLst>
          </p:cNvPr>
          <p:cNvSpPr>
            <a:spLocks noGrp="1"/>
          </p:cNvSpPr>
          <p:nvPr>
            <p:ph type="sldNum" sz="quarter" idx="12"/>
          </p:nvPr>
        </p:nvSpPr>
        <p:spPr/>
        <p:txBody>
          <a:bodyPr/>
          <a:lstStyle/>
          <a:p>
            <a:fld id="{7F537688-BEAE-4904-826F-1C1E0645A5D0}" type="slidenum">
              <a:rPr lang="en-US" sz="2000" smtClean="0"/>
              <a:t>234</a:t>
            </a:fld>
            <a:endParaRPr lang="en-US" sz="2000" dirty="0"/>
          </a:p>
        </p:txBody>
      </p:sp>
      <p:sp>
        <p:nvSpPr>
          <p:cNvPr id="4" name="Content Placeholder 2">
            <a:extLst>
              <a:ext uri="{FF2B5EF4-FFF2-40B4-BE49-F238E27FC236}">
                <a16:creationId xmlns:a16="http://schemas.microsoft.com/office/drawing/2014/main" id="{F162AB35-8F15-0393-DC58-6E804D501F7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F01B4B19-2AF3-58CB-35E9-5A207812006B}"/>
              </a:ext>
            </a:extLst>
          </p:cNvPr>
          <p:cNvSpPr>
            <a:spLocks noGrp="1"/>
          </p:cNvSpPr>
          <p:nvPr>
            <p:ph idx="1"/>
          </p:nvPr>
        </p:nvSpPr>
        <p:spPr/>
        <p:txBody>
          <a:bodyPr/>
          <a:lstStyle/>
          <a:p>
            <a:r>
              <a:rPr lang="en-US" dirty="0"/>
              <a:t>https://jalammar.github.io/illustrated-transformer/</a:t>
            </a:r>
          </a:p>
        </p:txBody>
      </p:sp>
    </p:spTree>
    <p:extLst>
      <p:ext uri="{BB962C8B-B14F-4D97-AF65-F5344CB8AC3E}">
        <p14:creationId xmlns:p14="http://schemas.microsoft.com/office/powerpoint/2010/main" val="64845026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5F0BCB-19BE-A535-D560-B7B846B54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96C85-B2C5-61B7-64F0-2426E21DD48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a:t>
            </a:r>
          </a:p>
        </p:txBody>
      </p:sp>
      <p:sp>
        <p:nvSpPr>
          <p:cNvPr id="5" name="Footer Placeholder 4">
            <a:extLst>
              <a:ext uri="{FF2B5EF4-FFF2-40B4-BE49-F238E27FC236}">
                <a16:creationId xmlns:a16="http://schemas.microsoft.com/office/drawing/2014/main" id="{0591E922-305D-3739-62F8-BC6CE67E1A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9CF26E8-21BC-ED31-87F9-F3F6343F6C77}"/>
              </a:ext>
            </a:extLst>
          </p:cNvPr>
          <p:cNvSpPr>
            <a:spLocks noGrp="1"/>
          </p:cNvSpPr>
          <p:nvPr>
            <p:ph type="sldNum" sz="quarter" idx="12"/>
          </p:nvPr>
        </p:nvSpPr>
        <p:spPr/>
        <p:txBody>
          <a:bodyPr/>
          <a:lstStyle/>
          <a:p>
            <a:fld id="{7F537688-BEAE-4904-826F-1C1E0645A5D0}" type="slidenum">
              <a:rPr lang="en-US" sz="2000" smtClean="0"/>
              <a:t>235</a:t>
            </a:fld>
            <a:endParaRPr lang="en-US" sz="2000" dirty="0"/>
          </a:p>
        </p:txBody>
      </p:sp>
      <p:sp>
        <p:nvSpPr>
          <p:cNvPr id="4" name="Content Placeholder 2">
            <a:extLst>
              <a:ext uri="{FF2B5EF4-FFF2-40B4-BE49-F238E27FC236}">
                <a16:creationId xmlns:a16="http://schemas.microsoft.com/office/drawing/2014/main" id="{900BE1A7-0D44-7D61-6EF4-39B5729E7AF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4193DAA-81AB-C5E8-50DF-11AB8915B65F}"/>
              </a:ext>
            </a:extLst>
          </p:cNvPr>
          <p:cNvSpPr>
            <a:spLocks noGrp="1"/>
          </p:cNvSpPr>
          <p:nvPr>
            <p:ph idx="1"/>
          </p:nvPr>
        </p:nvSpPr>
        <p:spPr/>
        <p:txBody>
          <a:bodyPr>
            <a:normAutofit/>
          </a:bodyPr>
          <a:lstStyle/>
          <a:p>
            <a:pPr algn="ctr"/>
            <a:r>
              <a:rPr lang="en-US" sz="2800" b="1" dirty="0">
                <a:solidFill>
                  <a:schemeClr val="bg1"/>
                </a:solidFill>
                <a:latin typeface="Century Gothic" panose="020B0502020202020204" pitchFamily="34" charset="0"/>
              </a:rPr>
              <a:t>PRACTICE AND ATTEND OTHER SESSIONS ON </a:t>
            </a:r>
          </a:p>
          <a:p>
            <a:pPr algn="ctr"/>
            <a:r>
              <a:rPr lang="en-US" sz="2800" b="1" dirty="0">
                <a:solidFill>
                  <a:schemeClr val="bg1"/>
                </a:solidFill>
                <a:latin typeface="Century Gothic" panose="020B0502020202020204" pitchFamily="34" charset="0"/>
              </a:rPr>
              <a:t>Model Development and Deployment</a:t>
            </a:r>
          </a:p>
        </p:txBody>
      </p:sp>
    </p:spTree>
    <p:extLst>
      <p:ext uri="{BB962C8B-B14F-4D97-AF65-F5344CB8AC3E}">
        <p14:creationId xmlns:p14="http://schemas.microsoft.com/office/powerpoint/2010/main" val="26923698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a:t>
            </a:r>
            <a:r>
              <a:rPr lang="en-US" sz="1800" b="1" dirty="0">
                <a:solidFill>
                  <a:schemeClr val="bg1"/>
                </a:solidFill>
                <a:latin typeface="Century Gothic" panose="020B0502020202020204" pitchFamily="34" charset="0"/>
              </a:rPr>
              <a:t> i.e.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236</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322217" y="1845734"/>
            <a:ext cx="11260183" cy="4491692"/>
          </a:xfrm>
        </p:spPr>
        <p:txBody>
          <a:bodyPr>
            <a:normAutofit fontScale="92500" lnSpcReduction="10000"/>
          </a:bodyPr>
          <a:lstStyle/>
          <a:p>
            <a:pPr marL="514350" indent="-514350">
              <a:lnSpc>
                <a:spcPct val="150000"/>
              </a:lnSpc>
              <a:buFont typeface="+mj-lt"/>
              <a:buAutoNum type="arabicPeriod" startAt="3"/>
            </a:pPr>
            <a:r>
              <a:rPr lang="en-US" sz="1800" b="1" dirty="0">
                <a:solidFill>
                  <a:schemeClr val="bg1"/>
                </a:solidFill>
                <a:latin typeface="Century Gothic" panose="020B0502020202020204" pitchFamily="34" charset="0"/>
              </a:rPr>
              <a:t>Machine Learning (ML): </a:t>
            </a:r>
            <a:r>
              <a:rPr lang="en-US" sz="1800" dirty="0">
                <a:solidFill>
                  <a:schemeClr val="bg1"/>
                </a:solidFill>
                <a:latin typeface="Century Gothic" panose="020B0502020202020204" pitchFamily="34" charset="0"/>
              </a:rPr>
              <a:t>A subset of AI where machines learn from data without being explicitly programmed.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a computer to learn by showing it examples, like training a dog with treats.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Deep Learning (DL): </a:t>
            </a:r>
            <a:r>
              <a:rPr lang="en-US" sz="1800" dirty="0">
                <a:solidFill>
                  <a:schemeClr val="bg1"/>
                </a:solidFill>
                <a:latin typeface="Century Gothic" panose="020B0502020202020204" pitchFamily="34" charset="0"/>
              </a:rPr>
              <a:t>A subfield of ML using artificial neural networks with many layers to learn complex patterns.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A really complex way of teaching a computer, like how our brains learn with lots of interconnected parts.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800" b="1" dirty="0">
                <a:solidFill>
                  <a:schemeClr val="bg1"/>
                </a:solidFill>
                <a:latin typeface="Century Gothic" panose="020B0502020202020204" pitchFamily="34" charset="0"/>
              </a:rPr>
              <a:t>Natural Language Processing (NLP): </a:t>
            </a:r>
            <a:r>
              <a:rPr lang="en-US" sz="1800" dirty="0">
                <a:solidFill>
                  <a:schemeClr val="bg1"/>
                </a:solidFill>
                <a:latin typeface="Century Gothic" panose="020B0502020202020204" pitchFamily="34" charset="0"/>
              </a:rPr>
              <a:t>A branch of AI focused on enabling computers to understand, interpret, and generate human language. </a:t>
            </a:r>
            <a:r>
              <a:rPr lang="en-US" sz="1800" b="1" dirty="0">
                <a:solidFill>
                  <a:schemeClr val="bg1"/>
                </a:solidFill>
                <a:latin typeface="Century Gothic" panose="020B0502020202020204" pitchFamily="34" charset="0"/>
              </a:rPr>
              <a:t>i.e.</a:t>
            </a:r>
            <a:r>
              <a:rPr lang="en-US" sz="1800" dirty="0">
                <a:solidFill>
                  <a:schemeClr val="bg1"/>
                </a:solidFill>
                <a:latin typeface="Century Gothic" panose="020B0502020202020204" pitchFamily="34" charset="0"/>
              </a:rPr>
              <a:t>: Teaching computers to understand and talk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237</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348343" y="1737360"/>
            <a:ext cx="11556274" cy="4482639"/>
          </a:xfrm>
        </p:spPr>
        <p:txBody>
          <a:bodyPr>
            <a:noAutofit/>
          </a:bodyPr>
          <a:lstStyle/>
          <a:p>
            <a:pPr marL="0" indent="0">
              <a:lnSpc>
                <a:spcPct val="100000"/>
              </a:lnSpc>
              <a:buNone/>
            </a:pPr>
            <a:r>
              <a:rPr lang="en-US" b="1" dirty="0">
                <a:solidFill>
                  <a:schemeClr val="bg1"/>
                </a:solidFill>
                <a:latin typeface="Century Gothic" panose="020B0502020202020204" pitchFamily="34" charset="0"/>
              </a:rPr>
              <a:t>Machine Learning Terms</a:t>
            </a:r>
            <a:r>
              <a:rPr lang="en-US"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Supervised Learning: </a:t>
            </a:r>
            <a:r>
              <a:rPr lang="en-US" sz="1800" dirty="0">
                <a:solidFill>
                  <a:schemeClr val="bg1"/>
                </a:solidFill>
                <a:latin typeface="Century Gothic" panose="020B0502020202020204" pitchFamily="34" charset="0"/>
              </a:rPr>
              <a:t>Learning from labeled data (input-output pairs).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Teaching a computer with answer keys.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Unsupervised Learning: </a:t>
            </a:r>
            <a:r>
              <a:rPr lang="en-US" sz="1800" dirty="0">
                <a:solidFill>
                  <a:schemeClr val="bg1"/>
                </a:solidFill>
                <a:latin typeface="Century Gothic" panose="020B0502020202020204" pitchFamily="34" charset="0"/>
              </a:rPr>
              <a:t>Learning from unlabeled data, finding patterns.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Giving a computer a bunch of stuff and asking it to sort it into groups.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Reinforcement Learning: </a:t>
            </a:r>
            <a:r>
              <a:rPr lang="en-US" sz="1800" dirty="0">
                <a:solidFill>
                  <a:schemeClr val="bg1"/>
                </a:solidFill>
                <a:latin typeface="Century Gothic" panose="020B0502020202020204" pitchFamily="34" charset="0"/>
              </a:rPr>
              <a:t>An agent learns by interacting with an environment and getting rewards or penalties.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Training a pet with positive and negative reinforcement.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238</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A5A278-369E-8F4E-4266-05B804A56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01AE6-9759-462B-BDA6-3BB7D932BED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D81E9A96-2F75-207E-DDC7-139BDB233441}"/>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Training Data: </a:t>
            </a:r>
            <a:r>
              <a:rPr lang="en-US" sz="2000" dirty="0">
                <a:solidFill>
                  <a:schemeClr val="bg1"/>
                </a:solidFill>
                <a:latin typeface="Century Gothic" panose="020B0502020202020204" pitchFamily="34" charset="0"/>
              </a:rPr>
              <a:t>The data used to train a model.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examples you show the computer to learn from.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All the photos of cats and dogs you use to train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Test Data: </a:t>
            </a:r>
            <a:r>
              <a:rPr lang="en-US" sz="2000" dirty="0">
                <a:solidFill>
                  <a:schemeClr val="bg1"/>
                </a:solidFill>
                <a:latin typeface="Century Gothic" panose="020B0502020202020204" pitchFamily="34" charset="0"/>
              </a:rPr>
              <a:t>Data used to check how well the trained model performs on new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Showing the computer pictures, it hasn't seen before to see if it learned correctly.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Using a different set of cat and dog photos to test the image recognition software.</a:t>
            </a:r>
          </a:p>
          <a:p>
            <a:pPr marL="457200" indent="-457200">
              <a:lnSpc>
                <a:spcPct val="150000"/>
              </a:lnSpc>
              <a:buFont typeface="+mj-lt"/>
              <a:buAutoNum type="arabicPeriod" startAt="4"/>
            </a:pPr>
            <a:r>
              <a:rPr lang="en-US" sz="2000" b="1" dirty="0">
                <a:solidFill>
                  <a:schemeClr val="bg1"/>
                </a:solidFill>
                <a:latin typeface="Century Gothic" panose="020B0502020202020204" pitchFamily="34" charset="0"/>
              </a:rPr>
              <a:t>Feature: </a:t>
            </a:r>
            <a:r>
              <a:rPr lang="en-US" sz="2000" dirty="0">
                <a:solidFill>
                  <a:schemeClr val="bg1"/>
                </a:solidFill>
                <a:latin typeface="Century Gothic" panose="020B0502020202020204" pitchFamily="34" charset="0"/>
              </a:rPr>
              <a:t>A measurable characteristic.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A detail about something.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In predicting house prices, features are size, location, number of rooms, etc.</a:t>
            </a:r>
          </a:p>
        </p:txBody>
      </p:sp>
      <p:sp>
        <p:nvSpPr>
          <p:cNvPr id="5" name="Footer Placeholder 4">
            <a:extLst>
              <a:ext uri="{FF2B5EF4-FFF2-40B4-BE49-F238E27FC236}">
                <a16:creationId xmlns:a16="http://schemas.microsoft.com/office/drawing/2014/main" id="{571B3022-4AFF-DE6C-D71E-F6C050485F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3A87A5F-E3F9-2FC6-963C-CA0FA3FA053E}"/>
              </a:ext>
            </a:extLst>
          </p:cNvPr>
          <p:cNvSpPr>
            <a:spLocks noGrp="1"/>
          </p:cNvSpPr>
          <p:nvPr>
            <p:ph type="sldNum" sz="quarter" idx="12"/>
          </p:nvPr>
        </p:nvSpPr>
        <p:spPr/>
        <p:txBody>
          <a:bodyPr/>
          <a:lstStyle/>
          <a:p>
            <a:fld id="{7F537688-BEAE-4904-826F-1C1E0645A5D0}" type="slidenum">
              <a:rPr lang="en-US" sz="2000" smtClean="0"/>
              <a:t>239</a:t>
            </a:fld>
            <a:endParaRPr lang="en-US" sz="2000" dirty="0"/>
          </a:p>
        </p:txBody>
      </p:sp>
      <p:sp>
        <p:nvSpPr>
          <p:cNvPr id="4" name="TextBox 3">
            <a:extLst>
              <a:ext uri="{FF2B5EF4-FFF2-40B4-BE49-F238E27FC236}">
                <a16:creationId xmlns:a16="http://schemas.microsoft.com/office/drawing/2014/main" id="{08388634-23F7-A588-7692-989855151C3A}"/>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36986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3E4B94-68E8-1EE1-36CC-AD8609D2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11322-A590-4C7F-2E92-6AE4260AF2C1}"/>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4C1F6F4D-0F9A-7DAE-B96F-A6DD20C2F012}"/>
              </a:ext>
            </a:extLst>
          </p:cNvPr>
          <p:cNvSpPr>
            <a:spLocks noGrp="1"/>
          </p:cNvSpPr>
          <p:nvPr>
            <p:ph idx="1"/>
          </p:nvPr>
        </p:nvSpPr>
        <p:spPr>
          <a:xfrm>
            <a:off x="1097280" y="1845734"/>
            <a:ext cx="6253779" cy="4023360"/>
          </a:xfrm>
        </p:spPr>
        <p:txBody>
          <a:bodyPr>
            <a:normAutofit/>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p:txBody>
      </p:sp>
      <p:sp>
        <p:nvSpPr>
          <p:cNvPr id="5" name="Footer Placeholder 4">
            <a:extLst>
              <a:ext uri="{FF2B5EF4-FFF2-40B4-BE49-F238E27FC236}">
                <a16:creationId xmlns:a16="http://schemas.microsoft.com/office/drawing/2014/main" id="{80A44653-09E7-8F80-C822-EE40105E81C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A0D66B-F145-613D-E0A6-7CE595FCFEF9}"/>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grpSp>
        <p:nvGrpSpPr>
          <p:cNvPr id="8" name="Group 7">
            <a:extLst>
              <a:ext uri="{FF2B5EF4-FFF2-40B4-BE49-F238E27FC236}">
                <a16:creationId xmlns:a16="http://schemas.microsoft.com/office/drawing/2014/main" id="{C39AEE55-6C06-41D4-0D8E-A32A247EF91A}"/>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6AFDFEB1-0C7B-E2EA-7818-57DF5E0A62B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78FA93FA-E8D3-086E-97E3-FADAE65D809E}"/>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30C4887A-E86F-831E-5ACE-130B991F5A04}"/>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D88B3F96-C7BE-8440-B65F-BFABF384CBA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27821EC0-68B1-81F7-8501-62391A0759B3}"/>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444576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1DB9B1-B452-761C-23DD-3DBC8C93A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21088-1588-E9CD-9A5F-97F7BC8D24B0}"/>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35B3C525-A213-260E-5109-BE88A3504CFC}"/>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Model: </a:t>
            </a:r>
            <a:r>
              <a:rPr lang="en-US" sz="2000" dirty="0">
                <a:solidFill>
                  <a:schemeClr val="bg1"/>
                </a:solidFill>
                <a:latin typeface="Century Gothic" panose="020B0502020202020204" pitchFamily="34" charset="0"/>
              </a:rPr>
              <a:t>A mathematical representation of learned patterns.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The rules the computer learns.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The formula the computer uses to predict house prices.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Algorithm: </a:t>
            </a:r>
            <a:r>
              <a:rPr lang="en-US" sz="2000" dirty="0">
                <a:solidFill>
                  <a:schemeClr val="bg1"/>
                </a:solidFill>
                <a:latin typeface="Century Gothic" panose="020B0502020202020204" pitchFamily="34" charset="0"/>
              </a:rPr>
              <a:t>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startAt="7"/>
            </a:pPr>
            <a:r>
              <a:rPr lang="en-US" sz="2000" b="1" dirty="0">
                <a:solidFill>
                  <a:schemeClr val="bg1"/>
                </a:solidFill>
                <a:latin typeface="Century Gothic" panose="020B0502020202020204" pitchFamily="34" charset="0"/>
              </a:rPr>
              <a:t>Overfitting: </a:t>
            </a:r>
            <a:r>
              <a:rPr lang="en-US" sz="2000" dirty="0">
                <a:solidFill>
                  <a:schemeClr val="bg1"/>
                </a:solidFill>
                <a:latin typeface="Century Gothic" panose="020B0502020202020204" pitchFamily="34" charset="0"/>
              </a:rPr>
              <a:t>A model that learns the training data too well (including noise) and performs poorly on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Memorizing the answers to practice questions but failing the real test. </a:t>
            </a:r>
            <a:r>
              <a:rPr lang="en-US" sz="2000" b="1" dirty="0">
                <a:solidFill>
                  <a:schemeClr val="bg1"/>
                </a:solidFill>
                <a:latin typeface="Century Gothic" panose="020B0502020202020204" pitchFamily="34" charset="0"/>
              </a:rPr>
              <a:t>Scenario</a:t>
            </a:r>
            <a:r>
              <a:rPr lang="en-US" sz="2000" dirty="0">
                <a:solidFill>
                  <a:schemeClr val="bg1"/>
                </a:solidFill>
                <a:latin typeface="Century Gothic" panose="020B0502020202020204" pitchFamily="34" charset="0"/>
              </a:rPr>
              <a:t>: A model that can perfectly predict prices of houses it has seen, but it can't predict prices of houses it has not seen.</a:t>
            </a:r>
          </a:p>
        </p:txBody>
      </p:sp>
      <p:sp>
        <p:nvSpPr>
          <p:cNvPr id="5" name="Footer Placeholder 4">
            <a:extLst>
              <a:ext uri="{FF2B5EF4-FFF2-40B4-BE49-F238E27FC236}">
                <a16:creationId xmlns:a16="http://schemas.microsoft.com/office/drawing/2014/main" id="{0D6E1DED-5830-8B05-0B68-7A58EB2E08D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56EB9B-5FC4-7FAE-71D9-9CEB0C7555C3}"/>
              </a:ext>
            </a:extLst>
          </p:cNvPr>
          <p:cNvSpPr>
            <a:spLocks noGrp="1"/>
          </p:cNvSpPr>
          <p:nvPr>
            <p:ph type="sldNum" sz="quarter" idx="12"/>
          </p:nvPr>
        </p:nvSpPr>
        <p:spPr/>
        <p:txBody>
          <a:bodyPr/>
          <a:lstStyle/>
          <a:p>
            <a:fld id="{7F537688-BEAE-4904-826F-1C1E0645A5D0}" type="slidenum">
              <a:rPr lang="en-US" sz="2000" smtClean="0"/>
              <a:t>240</a:t>
            </a:fld>
            <a:endParaRPr lang="en-US" sz="2000" dirty="0"/>
          </a:p>
        </p:txBody>
      </p:sp>
      <p:sp>
        <p:nvSpPr>
          <p:cNvPr id="4" name="TextBox 3">
            <a:extLst>
              <a:ext uri="{FF2B5EF4-FFF2-40B4-BE49-F238E27FC236}">
                <a16:creationId xmlns:a16="http://schemas.microsoft.com/office/drawing/2014/main" id="{EAAA2ACF-7039-8ABE-A46A-65715B4235E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377640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997AA5-9F0E-EA86-1654-C0406B2F1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65D35-F44B-57FF-52DF-722E1CE5A96C}"/>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047A93E-E86A-B016-DF24-2F20FE1C8E92}"/>
              </a:ext>
            </a:extLst>
          </p:cNvPr>
          <p:cNvSpPr>
            <a:spLocks noGrp="1"/>
          </p:cNvSpPr>
          <p:nvPr>
            <p:ph idx="1"/>
          </p:nvPr>
        </p:nvSpPr>
        <p:spPr>
          <a:xfrm>
            <a:off x="348343" y="1624148"/>
            <a:ext cx="11556274" cy="4482639"/>
          </a:xfrm>
        </p:spPr>
        <p:txBody>
          <a:bodyPr>
            <a:noAutofit/>
          </a:bodyPr>
          <a:lstStyle/>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Underfitting: </a:t>
            </a:r>
            <a:r>
              <a:rPr lang="en-US" sz="2000" dirty="0">
                <a:solidFill>
                  <a:schemeClr val="bg1"/>
                </a:solidFill>
                <a:latin typeface="Century Gothic" panose="020B0502020202020204" pitchFamily="34" charset="0"/>
              </a:rPr>
              <a:t>A model that is too simple to capture the patterns and performs poorly on both training and test data. </a:t>
            </a:r>
            <a:r>
              <a:rPr lang="en-US" sz="18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Not studying enough and failing the test. Scenario: A model that is too simple to predict house prices.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Accuracy: </a:t>
            </a:r>
            <a:r>
              <a:rPr lang="en-US" sz="2000" dirty="0">
                <a:solidFill>
                  <a:schemeClr val="bg1"/>
                </a:solidFill>
                <a:latin typeface="Century Gothic" panose="020B0502020202020204" pitchFamily="34" charset="0"/>
              </a:rPr>
              <a:t>How often the model makes correct predictions.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How often the computer gets the answer right.</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Precision: </a:t>
            </a:r>
            <a:r>
              <a:rPr lang="en-US" sz="2000" dirty="0">
                <a:solidFill>
                  <a:schemeClr val="bg1"/>
                </a:solidFill>
                <a:latin typeface="Century Gothic" panose="020B0502020202020204" pitchFamily="34" charset="0"/>
              </a:rPr>
              <a:t>Out of all positive predictions, how many were actually positive?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things the computer said were cats, how many were actually cats?</a:t>
            </a:r>
          </a:p>
          <a:p>
            <a:pPr marL="457200" indent="-457200">
              <a:lnSpc>
                <a:spcPct val="150000"/>
              </a:lnSpc>
              <a:buFont typeface="+mj-lt"/>
              <a:buAutoNum type="arabicPeriod" startAt="10"/>
            </a:pPr>
            <a:r>
              <a:rPr lang="en-US" sz="2000" b="1" dirty="0">
                <a:solidFill>
                  <a:schemeClr val="bg1"/>
                </a:solidFill>
                <a:latin typeface="Century Gothic" panose="020B0502020202020204" pitchFamily="34" charset="0"/>
              </a:rPr>
              <a:t>Recall: </a:t>
            </a:r>
            <a:r>
              <a:rPr lang="en-US" sz="2000" dirty="0">
                <a:solidFill>
                  <a:schemeClr val="bg1"/>
                </a:solidFill>
                <a:latin typeface="Century Gothic" panose="020B0502020202020204" pitchFamily="34" charset="0"/>
              </a:rPr>
              <a:t>Out of all actually positive cases, how many did the model correctly identify?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Of all the actual cats, how many did the computer correctly identify?</a:t>
            </a:r>
          </a:p>
        </p:txBody>
      </p:sp>
      <p:sp>
        <p:nvSpPr>
          <p:cNvPr id="5" name="Footer Placeholder 4">
            <a:extLst>
              <a:ext uri="{FF2B5EF4-FFF2-40B4-BE49-F238E27FC236}">
                <a16:creationId xmlns:a16="http://schemas.microsoft.com/office/drawing/2014/main" id="{6CE01C72-8B11-5441-291C-DCE797A2FCA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A9FB23-FDD7-7D27-340E-EAEC2C3061B2}"/>
              </a:ext>
            </a:extLst>
          </p:cNvPr>
          <p:cNvSpPr>
            <a:spLocks noGrp="1"/>
          </p:cNvSpPr>
          <p:nvPr>
            <p:ph type="sldNum" sz="quarter" idx="12"/>
          </p:nvPr>
        </p:nvSpPr>
        <p:spPr/>
        <p:txBody>
          <a:bodyPr/>
          <a:lstStyle/>
          <a:p>
            <a:fld id="{7F537688-BEAE-4904-826F-1C1E0645A5D0}" type="slidenum">
              <a:rPr lang="en-US" sz="2000" smtClean="0"/>
              <a:t>241</a:t>
            </a:fld>
            <a:endParaRPr lang="en-US" sz="2000" dirty="0"/>
          </a:p>
        </p:txBody>
      </p:sp>
      <p:sp>
        <p:nvSpPr>
          <p:cNvPr id="4" name="TextBox 3">
            <a:extLst>
              <a:ext uri="{FF2B5EF4-FFF2-40B4-BE49-F238E27FC236}">
                <a16:creationId xmlns:a16="http://schemas.microsoft.com/office/drawing/2014/main" id="{ADE7DF0D-5637-8156-9D00-499A0AC67CD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58191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a:xfrm>
            <a:off x="323850" y="1845733"/>
            <a:ext cx="10831830" cy="4430797"/>
          </a:xfrm>
        </p:spPr>
        <p:txBody>
          <a:bodyPr>
            <a:normAutofit fontScale="85000" lnSpcReduction="10000"/>
          </a:bodyPr>
          <a:lstStyle/>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Bias</a:t>
            </a:r>
            <a:r>
              <a:rPr lang="en-US" sz="2400" dirty="0">
                <a:solidFill>
                  <a:schemeClr val="bg1"/>
                </a:solidFill>
                <a:latin typeface="Century Gothic" panose="020B0502020202020204" pitchFamily="34" charset="0"/>
              </a:rPr>
              <a:t>: Systematic error in the model due to flawed assumptions.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A prejudice in the computer's thinking. Scenario: A model trained only on pictures of sunny days will be biased and might not recognize cloudy days.</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Variance</a:t>
            </a:r>
            <a:r>
              <a:rPr lang="en-US" sz="2400" dirty="0">
                <a:solidFill>
                  <a:schemeClr val="bg1"/>
                </a:solidFill>
                <a:latin typeface="Century Gothic" panose="020B0502020202020204" pitchFamily="34" charset="0"/>
              </a:rPr>
              <a:t>: Sensitivity of the model to fluctuations in the training data.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The computer getting confused by small changes in the examples. Scenario: A model that works perfectly on one set of data but fails on another very similar set of data.</a:t>
            </a:r>
          </a:p>
          <a:p>
            <a:pPr marL="457200" indent="-457200">
              <a:lnSpc>
                <a:spcPct val="150000"/>
              </a:lnSpc>
              <a:buFont typeface="+mj-lt"/>
              <a:buAutoNum type="arabicPeriod" startAt="14"/>
            </a:pPr>
            <a:r>
              <a:rPr lang="en-US" sz="2400" b="1" dirty="0">
                <a:solidFill>
                  <a:schemeClr val="bg1"/>
                </a:solidFill>
                <a:latin typeface="Century Gothic" panose="020B0502020202020204" pitchFamily="34" charset="0"/>
              </a:rPr>
              <a:t>Hyperparameters</a:t>
            </a:r>
            <a:r>
              <a:rPr lang="en-US" sz="2400" dirty="0">
                <a:solidFill>
                  <a:schemeClr val="bg1"/>
                </a:solidFill>
                <a:latin typeface="Century Gothic" panose="020B0502020202020204" pitchFamily="34" charset="0"/>
              </a:rPr>
              <a:t>: Parameters set before training that control the learning process. </a:t>
            </a:r>
            <a:r>
              <a:rPr lang="en-US" sz="2400" b="1" kern="1200" dirty="0">
                <a:solidFill>
                  <a:srgbClr val="FFFFFF"/>
                </a:solidFill>
                <a:effectLst/>
                <a:latin typeface="Century Gothic" panose="020B0502020202020204" pitchFamily="34" charset="0"/>
                <a:ea typeface="+mn-ea"/>
                <a:cs typeface="+mn-cs"/>
              </a:rPr>
              <a:t>i.e.</a:t>
            </a:r>
            <a:r>
              <a:rPr lang="en-US" sz="2400" dirty="0">
                <a:solidFill>
                  <a:schemeClr val="bg1"/>
                </a:solidFill>
                <a:latin typeface="Century Gothic" panose="020B0502020202020204" pitchFamily="34" charset="0"/>
              </a:rPr>
              <a:t>: Settings you adjust before you start training. </a:t>
            </a:r>
            <a:r>
              <a:rPr lang="en-US" sz="2400" b="1" dirty="0">
                <a:solidFill>
                  <a:schemeClr val="bg1"/>
                </a:solidFill>
                <a:latin typeface="Century Gothic" panose="020B0502020202020204" pitchFamily="34" charset="0"/>
              </a:rPr>
              <a:t>Scenario</a:t>
            </a:r>
            <a:r>
              <a:rPr lang="en-US" sz="2400" dirty="0">
                <a:solidFill>
                  <a:schemeClr val="bg1"/>
                </a:solidFill>
                <a:latin typeface="Century Gothic" panose="020B0502020202020204" pitchFamily="34" charset="0"/>
              </a:rPr>
              <a:t>: Like adjusting the focus and brightness on a camera before taking a picture.</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242</a:t>
            </a:fld>
            <a:endParaRPr lang="en-US" sz="2000" dirty="0"/>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6668F0-D377-6B5E-31B7-E91C496DD6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A8952-CA35-19D4-A453-D3853E5C394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B221D89-C110-CB6E-71A9-3A6143AD7492}"/>
              </a:ext>
            </a:extLst>
          </p:cNvPr>
          <p:cNvSpPr>
            <a:spLocks noGrp="1"/>
          </p:cNvSpPr>
          <p:nvPr>
            <p:ph idx="1"/>
          </p:nvPr>
        </p:nvSpPr>
        <p:spPr>
          <a:xfrm>
            <a:off x="348343" y="1624148"/>
            <a:ext cx="11556274" cy="4482639"/>
          </a:xfrm>
        </p:spPr>
        <p:txBody>
          <a:bodyPr>
            <a:noAutofit/>
          </a:bodyPr>
          <a:lstStyle/>
          <a:p>
            <a:pPr marL="0" indent="0">
              <a:lnSpc>
                <a:spcPct val="150000"/>
              </a:lnSpc>
              <a:buNone/>
            </a:pPr>
            <a:r>
              <a:rPr lang="en-US" sz="1800" b="1" dirty="0">
                <a:solidFill>
                  <a:schemeClr val="bg1"/>
                </a:solidFill>
                <a:latin typeface="Century Gothic" panose="020B0502020202020204" pitchFamily="34" charset="0"/>
              </a:rPr>
              <a:t>Deep Learning Terms: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Neural Network: </a:t>
            </a:r>
            <a:r>
              <a:rPr lang="en-US" sz="1800" dirty="0">
                <a:solidFill>
                  <a:schemeClr val="bg1"/>
                </a:solidFill>
                <a:latin typeface="Century Gothic" panose="020B0502020202020204" pitchFamily="34" charset="0"/>
              </a:rPr>
              <a:t>Interconnected layers of neurons that process information.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network of connected "brains" working together.</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Neuron (Node): </a:t>
            </a:r>
            <a:r>
              <a:rPr lang="en-US" sz="1800" dirty="0">
                <a:solidFill>
                  <a:schemeClr val="bg1"/>
                </a:solidFill>
                <a:latin typeface="Century Gothic" panose="020B0502020202020204" pitchFamily="34" charset="0"/>
              </a:rPr>
              <a:t>A basic processing unit in a neural network.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single "brain"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Layer: </a:t>
            </a:r>
            <a:r>
              <a:rPr lang="en-US" sz="1800" dirty="0">
                <a:solidFill>
                  <a:schemeClr val="bg1"/>
                </a:solidFill>
                <a:latin typeface="Century Gothic" panose="020B0502020202020204" pitchFamily="34" charset="0"/>
              </a:rPr>
              <a:t>A group of neurons (input, hidden, output layers).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level in the network.</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Activation Function: </a:t>
            </a:r>
            <a:r>
              <a:rPr lang="en-US" sz="1800" dirty="0">
                <a:solidFill>
                  <a:schemeClr val="bg1"/>
                </a:solidFill>
                <a:latin typeface="Century Gothic" panose="020B0502020202020204" pitchFamily="34" charset="0"/>
              </a:rPr>
              <a:t>Introduces non-linearity to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"brains" to make more complex decisions.</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Backpropagation: </a:t>
            </a:r>
            <a:r>
              <a:rPr lang="en-US" sz="1800" dirty="0">
                <a:solidFill>
                  <a:schemeClr val="bg1"/>
                </a:solidFill>
                <a:latin typeface="Century Gothic" panose="020B0502020202020204" pitchFamily="34" charset="0"/>
              </a:rPr>
              <a:t>Adjusting connection weights to minimize prediction errors.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way for the network to learn from its mistakes.</a:t>
            </a:r>
          </a:p>
        </p:txBody>
      </p:sp>
      <p:sp>
        <p:nvSpPr>
          <p:cNvPr id="5" name="Footer Placeholder 4">
            <a:extLst>
              <a:ext uri="{FF2B5EF4-FFF2-40B4-BE49-F238E27FC236}">
                <a16:creationId xmlns:a16="http://schemas.microsoft.com/office/drawing/2014/main" id="{448457EE-281B-A1AB-4B2F-D79EC935300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07588-B37A-21E9-006B-13C03D6F5DA3}"/>
              </a:ext>
            </a:extLst>
          </p:cNvPr>
          <p:cNvSpPr>
            <a:spLocks noGrp="1"/>
          </p:cNvSpPr>
          <p:nvPr>
            <p:ph type="sldNum" sz="quarter" idx="12"/>
          </p:nvPr>
        </p:nvSpPr>
        <p:spPr/>
        <p:txBody>
          <a:bodyPr/>
          <a:lstStyle/>
          <a:p>
            <a:fld id="{7F537688-BEAE-4904-826F-1C1E0645A5D0}" type="slidenum">
              <a:rPr lang="en-US" sz="2000" smtClean="0"/>
              <a:t>243</a:t>
            </a:fld>
            <a:endParaRPr lang="en-US" sz="2000" dirty="0"/>
          </a:p>
        </p:txBody>
      </p:sp>
      <p:sp>
        <p:nvSpPr>
          <p:cNvPr id="4" name="TextBox 3">
            <a:extLst>
              <a:ext uri="{FF2B5EF4-FFF2-40B4-BE49-F238E27FC236}">
                <a16:creationId xmlns:a16="http://schemas.microsoft.com/office/drawing/2014/main" id="{AC8EC26B-54BD-721F-8A75-F86AE6CDF6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155648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EA40E7-5761-6BD3-464A-609F10210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4FD43-B392-C1AC-A4ED-11FF9047EE8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819FB24-21B6-E6D7-DBE2-2675BE989481}"/>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Epoch: </a:t>
            </a:r>
            <a:r>
              <a:rPr lang="en-US" sz="1800" dirty="0">
                <a:solidFill>
                  <a:schemeClr val="bg1"/>
                </a:solidFill>
                <a:latin typeface="Century Gothic" panose="020B0502020202020204" pitchFamily="34" charset="0"/>
              </a:rPr>
              <a:t>One complete pass through the entire training dataset.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Showing the computer all the examples once.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Batch Size: </a:t>
            </a:r>
            <a:r>
              <a:rPr lang="en-US" sz="1800" dirty="0">
                <a:solidFill>
                  <a:schemeClr val="bg1"/>
                </a:solidFill>
                <a:latin typeface="Century Gothic" panose="020B0502020202020204" pitchFamily="34" charset="0"/>
              </a:rPr>
              <a:t>Number of training examples processed at once.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many examples the computer looks at a time.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Loss Function: </a:t>
            </a:r>
            <a:r>
              <a:rPr lang="en-US" sz="1800" dirty="0">
                <a:solidFill>
                  <a:schemeClr val="bg1"/>
                </a:solidFill>
                <a:latin typeface="Century Gothic" panose="020B0502020202020204" pitchFamily="34" charset="0"/>
              </a:rPr>
              <a:t>Measures the model's prediction error.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the computer knows it made a mistake.</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Weight</a:t>
            </a:r>
            <a:r>
              <a:rPr lang="en-US" sz="1800" dirty="0">
                <a:solidFill>
                  <a:schemeClr val="bg1"/>
                </a:solidFill>
                <a:latin typeface="Century Gothic" panose="020B0502020202020204" pitchFamily="34" charset="0"/>
              </a:rPr>
              <a:t>: The strength of the connection between two neurons.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strongly two "brains" influence each other.</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Learning Rate: </a:t>
            </a:r>
            <a:r>
              <a:rPr lang="en-US" sz="1800" dirty="0">
                <a:solidFill>
                  <a:schemeClr val="bg1"/>
                </a:solidFill>
                <a:latin typeface="Century Gothic" panose="020B0502020202020204" pitchFamily="34" charset="0"/>
              </a:rPr>
              <a:t>How quickly the model updates its weights.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How quickly the computer learns.</a:t>
            </a:r>
          </a:p>
        </p:txBody>
      </p:sp>
      <p:sp>
        <p:nvSpPr>
          <p:cNvPr id="5" name="Footer Placeholder 4">
            <a:extLst>
              <a:ext uri="{FF2B5EF4-FFF2-40B4-BE49-F238E27FC236}">
                <a16:creationId xmlns:a16="http://schemas.microsoft.com/office/drawing/2014/main" id="{4BCE839A-F78C-5EF5-4D5E-F1C03657023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645A7EE-4BD7-51EA-C254-4260A1E2DAB4}"/>
              </a:ext>
            </a:extLst>
          </p:cNvPr>
          <p:cNvSpPr>
            <a:spLocks noGrp="1"/>
          </p:cNvSpPr>
          <p:nvPr>
            <p:ph type="sldNum" sz="quarter" idx="12"/>
          </p:nvPr>
        </p:nvSpPr>
        <p:spPr/>
        <p:txBody>
          <a:bodyPr/>
          <a:lstStyle/>
          <a:p>
            <a:fld id="{7F537688-BEAE-4904-826F-1C1E0645A5D0}" type="slidenum">
              <a:rPr lang="en-US" sz="2000" smtClean="0"/>
              <a:t>244</a:t>
            </a:fld>
            <a:endParaRPr lang="en-US" sz="2000" dirty="0"/>
          </a:p>
        </p:txBody>
      </p:sp>
      <p:sp>
        <p:nvSpPr>
          <p:cNvPr id="4" name="TextBox 3">
            <a:extLst>
              <a:ext uri="{FF2B5EF4-FFF2-40B4-BE49-F238E27FC236}">
                <a16:creationId xmlns:a16="http://schemas.microsoft.com/office/drawing/2014/main" id="{B602F32F-A8D3-EE6F-270F-3B123C739F2E}"/>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143375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26C8F1E-A32E-17D5-8A08-98F372996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533BF-E2A8-1152-A651-34B9612039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865A2707-0AFA-9B6E-2A01-4D485BCD1E66}"/>
              </a:ext>
            </a:extLst>
          </p:cNvPr>
          <p:cNvSpPr>
            <a:spLocks noGrp="1"/>
          </p:cNvSpPr>
          <p:nvPr>
            <p:ph idx="1"/>
          </p:nvPr>
        </p:nvSpPr>
        <p:spPr>
          <a:xfrm>
            <a:off x="348343" y="1722120"/>
            <a:ext cx="11556274" cy="4482639"/>
          </a:xfrm>
        </p:spPr>
        <p:txBody>
          <a:bodyPr>
            <a:noAutofit/>
          </a:bodyPr>
          <a:lstStyle/>
          <a:p>
            <a:pPr marL="0" indent="0">
              <a:lnSpc>
                <a:spcPct val="100000"/>
              </a:lnSpc>
              <a:buNone/>
            </a:pPr>
            <a:r>
              <a:rPr lang="en-US" sz="1900" b="1" dirty="0">
                <a:solidFill>
                  <a:schemeClr val="bg1"/>
                </a:solidFill>
                <a:latin typeface="Century Gothic" panose="020B0502020202020204" pitchFamily="34" charset="0"/>
              </a:rPr>
              <a:t>Natural Language Processing (NLP) Terms: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Tokenization: </a:t>
            </a:r>
            <a:r>
              <a:rPr lang="en-US" sz="1900" dirty="0">
                <a:solidFill>
                  <a:schemeClr val="bg1"/>
                </a:solidFill>
                <a:latin typeface="Century Gothic" panose="020B0502020202020204" pitchFamily="34" charset="0"/>
              </a:rPr>
              <a:t>Breaking down text into tokens (words, phrases).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Splitting a sentence into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Stop Words: </a:t>
            </a:r>
            <a:r>
              <a:rPr lang="en-US" sz="1900" dirty="0">
                <a:solidFill>
                  <a:schemeClr val="bg1"/>
                </a:solidFill>
                <a:latin typeface="Century Gothic" panose="020B0502020202020204" pitchFamily="34" charset="0"/>
              </a:rPr>
              <a:t>Common words (e.g., "the," "a," "is") often removed.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Words that don't carry much meaning.</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Stemming: </a:t>
            </a:r>
            <a:r>
              <a:rPr lang="en-US" sz="1900" dirty="0">
                <a:solidFill>
                  <a:schemeClr val="bg1"/>
                </a:solidFill>
                <a:latin typeface="Century Gothic" panose="020B0502020202020204" pitchFamily="34" charset="0"/>
              </a:rPr>
              <a:t>Reducing words to their root form.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Chopping off the endings of words.</a:t>
            </a:r>
          </a:p>
          <a:p>
            <a:pPr marL="457200" indent="-457200">
              <a:lnSpc>
                <a:spcPct val="150000"/>
              </a:lnSpc>
              <a:buFont typeface="+mj-lt"/>
              <a:buAutoNum type="arabicPeriod"/>
            </a:pPr>
            <a:r>
              <a:rPr lang="en-US" sz="1900" b="1" dirty="0">
                <a:solidFill>
                  <a:schemeClr val="bg1"/>
                </a:solidFill>
                <a:latin typeface="Century Gothic" panose="020B0502020202020204" pitchFamily="34" charset="0"/>
              </a:rPr>
              <a:t>Lemmatization: </a:t>
            </a:r>
            <a:r>
              <a:rPr lang="en-US" sz="1900" dirty="0">
                <a:solidFill>
                  <a:schemeClr val="bg1"/>
                </a:solidFill>
                <a:latin typeface="Century Gothic" panose="020B0502020202020204" pitchFamily="34" charset="0"/>
              </a:rPr>
              <a:t>Reducing words to their dictionary form (lemma). </a:t>
            </a:r>
            <a:r>
              <a:rPr lang="en-US" sz="1900" b="1" kern="1200" dirty="0">
                <a:solidFill>
                  <a:srgbClr val="FFFFFF"/>
                </a:solidFill>
                <a:effectLst/>
                <a:latin typeface="Century Gothic" panose="020B0502020202020204" pitchFamily="34" charset="0"/>
                <a:ea typeface="+mn-ea"/>
                <a:cs typeface="+mn-cs"/>
              </a:rPr>
              <a:t>i.e.</a:t>
            </a:r>
            <a:r>
              <a:rPr lang="en-US" sz="1900" dirty="0">
                <a:solidFill>
                  <a:schemeClr val="bg1"/>
                </a:solidFill>
                <a:latin typeface="Century Gothic" panose="020B0502020202020204" pitchFamily="34" charset="0"/>
              </a:rPr>
              <a:t>: Finding the base word.</a:t>
            </a:r>
          </a:p>
          <a:p>
            <a:pPr marL="457200" indent="-457200">
              <a:lnSpc>
                <a:spcPct val="150000"/>
              </a:lnSpc>
              <a:buFont typeface="+mj-lt"/>
              <a:buAutoNum type="arabicPeriod" startAt="6"/>
            </a:pPr>
            <a:r>
              <a:rPr lang="en-US" sz="1800" b="1" dirty="0">
                <a:solidFill>
                  <a:schemeClr val="bg1"/>
                </a:solidFill>
                <a:latin typeface="Century Gothic" panose="020B0502020202020204" pitchFamily="34" charset="0"/>
              </a:rPr>
              <a:t>Corpus: </a:t>
            </a:r>
            <a:r>
              <a:rPr lang="en-US" sz="1800" dirty="0">
                <a:solidFill>
                  <a:schemeClr val="bg1"/>
                </a:solidFill>
                <a:latin typeface="Century Gothic" panose="020B0502020202020204" pitchFamily="34" charset="0"/>
              </a:rPr>
              <a:t>A large collection of text. </a:t>
            </a:r>
            <a:r>
              <a:rPr lang="en-US" sz="1800" b="1" kern="1200" dirty="0">
                <a:solidFill>
                  <a:srgbClr val="FFFFFF"/>
                </a:solidFill>
                <a:effectLst/>
                <a:latin typeface="Century Gothic" panose="020B0502020202020204" pitchFamily="34" charset="0"/>
                <a:ea typeface="+mn-ea"/>
                <a:cs typeface="+mn-cs"/>
              </a:rPr>
              <a:t>i.e.</a:t>
            </a:r>
            <a:r>
              <a:rPr lang="en-US" sz="1800" dirty="0">
                <a:solidFill>
                  <a:schemeClr val="bg1"/>
                </a:solidFill>
                <a:latin typeface="Century Gothic" panose="020B0502020202020204" pitchFamily="34" charset="0"/>
              </a:rPr>
              <a:t>: A big library of text.</a:t>
            </a:r>
            <a:endParaRPr lang="en-US" sz="19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3978110-E80D-9A09-2176-DCB369F4A3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DE1CEC6-9B5C-FC64-E80A-51FA045CA7F4}"/>
              </a:ext>
            </a:extLst>
          </p:cNvPr>
          <p:cNvSpPr>
            <a:spLocks noGrp="1"/>
          </p:cNvSpPr>
          <p:nvPr>
            <p:ph type="sldNum" sz="quarter" idx="12"/>
          </p:nvPr>
        </p:nvSpPr>
        <p:spPr/>
        <p:txBody>
          <a:bodyPr/>
          <a:lstStyle/>
          <a:p>
            <a:fld id="{7F537688-BEAE-4904-826F-1C1E0645A5D0}" type="slidenum">
              <a:rPr lang="en-US" sz="2000" smtClean="0"/>
              <a:t>245</a:t>
            </a:fld>
            <a:endParaRPr lang="en-US" sz="2000" dirty="0"/>
          </a:p>
        </p:txBody>
      </p:sp>
      <p:sp>
        <p:nvSpPr>
          <p:cNvPr id="4" name="TextBox 3">
            <a:extLst>
              <a:ext uri="{FF2B5EF4-FFF2-40B4-BE49-F238E27FC236}">
                <a16:creationId xmlns:a16="http://schemas.microsoft.com/office/drawing/2014/main" id="{6CB85386-53CB-44B8-B014-ACAD5E4B41EB}"/>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0437824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14E3E5F-2166-E907-F305-CEA5A770F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D6131-3E6A-DE7B-9AF1-95CB347A449D}"/>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A9661A4A-5A88-104A-BC08-7496B37FD8C5}"/>
              </a:ext>
            </a:extLst>
          </p:cNvPr>
          <p:cNvSpPr>
            <a:spLocks noGrp="1"/>
          </p:cNvSpPr>
          <p:nvPr>
            <p:ph idx="1"/>
          </p:nvPr>
        </p:nvSpPr>
        <p:spPr>
          <a:xfrm>
            <a:off x="348343" y="1624148"/>
            <a:ext cx="11386458" cy="4482639"/>
          </a:xfrm>
        </p:spPr>
        <p:txBody>
          <a:bodyPr>
            <a:noAutofit/>
          </a:bodyPr>
          <a:lstStyle/>
          <a:p>
            <a:pPr marL="457200" indent="-457200">
              <a:lnSpc>
                <a:spcPct val="150000"/>
              </a:lnSpc>
              <a:buFont typeface="+mj-lt"/>
              <a:buAutoNum type="arabicPeriod" startAt="6"/>
            </a:pPr>
            <a:r>
              <a:rPr lang="en-US" sz="2000" b="1" dirty="0">
                <a:solidFill>
                  <a:schemeClr val="bg1"/>
                </a:solidFill>
                <a:latin typeface="Century Gothic" panose="020B0502020202020204" pitchFamily="34" charset="0"/>
              </a:rPr>
              <a:t>Word Embeddings: </a:t>
            </a:r>
            <a:r>
              <a:rPr lang="en-US" sz="2000" dirty="0">
                <a:solidFill>
                  <a:schemeClr val="bg1"/>
                </a:solidFill>
                <a:latin typeface="Century Gothic" panose="020B0502020202020204" pitchFamily="34" charset="0"/>
              </a:rPr>
              <a:t>Representing words as vectors capturing semantic relationships. </a:t>
            </a:r>
            <a:r>
              <a:rPr lang="en-US" sz="2000" b="1" kern="1200" dirty="0">
                <a:solidFill>
                  <a:srgbClr val="FFFFFF"/>
                </a:solidFill>
                <a:effectLst/>
                <a:latin typeface="Century Gothic" panose="020B0502020202020204" pitchFamily="34" charset="0"/>
                <a:ea typeface="+mn-ea"/>
                <a:cs typeface="+mn-cs"/>
              </a:rPr>
              <a:t>i.e.</a:t>
            </a:r>
            <a:r>
              <a:rPr lang="en-US" sz="2000" dirty="0">
                <a:solidFill>
                  <a:schemeClr val="bg1"/>
                </a:solidFill>
                <a:latin typeface="Century Gothic" panose="020B0502020202020204" pitchFamily="34" charset="0"/>
              </a:rPr>
              <a:t>: Giving each word a set of coordinates in "meaning-space”.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Sentiment Analysis: </a:t>
            </a:r>
            <a:r>
              <a:rPr lang="en-US" dirty="0">
                <a:solidFill>
                  <a:schemeClr val="bg1"/>
                </a:solidFill>
                <a:latin typeface="Century Gothic" panose="020B0502020202020204" pitchFamily="34" charset="0"/>
              </a:rPr>
              <a:t>Determining the emotional tone of text.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Figuring out if someone is happy or sad based on what they wrote.</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Machine Translation: </a:t>
            </a:r>
            <a:r>
              <a:rPr lang="en-US" dirty="0">
                <a:solidFill>
                  <a:schemeClr val="bg1"/>
                </a:solidFill>
                <a:latin typeface="Century Gothic" panose="020B0502020202020204" pitchFamily="34" charset="0"/>
              </a:rPr>
              <a:t>Translating text from one language to another.</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Text Summarization: </a:t>
            </a:r>
            <a:r>
              <a:rPr lang="en-US" dirty="0">
                <a:solidFill>
                  <a:schemeClr val="bg1"/>
                </a:solidFill>
                <a:latin typeface="Century Gothic" panose="020B0502020202020204" pitchFamily="34" charset="0"/>
              </a:rPr>
              <a:t>Generating a concise summary of text.</a:t>
            </a:r>
          </a:p>
          <a:p>
            <a:pPr marL="457200" indent="-457200">
              <a:lnSpc>
                <a:spcPct val="150000"/>
              </a:lnSpc>
              <a:buFont typeface="+mj-lt"/>
              <a:buAutoNum type="arabicPeriod" startAt="6"/>
            </a:pPr>
            <a:r>
              <a:rPr lang="en-US" b="1" dirty="0">
                <a:solidFill>
                  <a:schemeClr val="bg1"/>
                </a:solidFill>
                <a:latin typeface="Century Gothic" panose="020B0502020202020204" pitchFamily="34" charset="0"/>
              </a:rPr>
              <a:t>Named Entity Recognition (NER): </a:t>
            </a:r>
            <a:r>
              <a:rPr lang="en-US" dirty="0">
                <a:solidFill>
                  <a:schemeClr val="bg1"/>
                </a:solidFill>
                <a:latin typeface="Century Gothic" panose="020B0502020202020204" pitchFamily="34" charset="0"/>
              </a:rPr>
              <a:t>Identifying and classifying named entities. </a:t>
            </a:r>
            <a:r>
              <a:rPr lang="en-US" b="1" kern="1200" dirty="0">
                <a:solidFill>
                  <a:srgbClr val="FFFFFF"/>
                </a:solidFill>
                <a:effectLst/>
                <a:latin typeface="Century Gothic" panose="020B0502020202020204" pitchFamily="34" charset="0"/>
                <a:ea typeface="+mn-ea"/>
                <a:cs typeface="+mn-cs"/>
              </a:rPr>
              <a:t>i.e.</a:t>
            </a:r>
            <a:r>
              <a:rPr lang="en-US" dirty="0">
                <a:solidFill>
                  <a:schemeClr val="bg1"/>
                </a:solidFill>
                <a:latin typeface="Century Gothic" panose="020B0502020202020204" pitchFamily="34" charset="0"/>
              </a:rPr>
              <a:t>: Finding and labeling names of people, places, and organizations.</a:t>
            </a:r>
          </a:p>
        </p:txBody>
      </p:sp>
      <p:sp>
        <p:nvSpPr>
          <p:cNvPr id="5" name="Footer Placeholder 4">
            <a:extLst>
              <a:ext uri="{FF2B5EF4-FFF2-40B4-BE49-F238E27FC236}">
                <a16:creationId xmlns:a16="http://schemas.microsoft.com/office/drawing/2014/main" id="{922B8F72-6C65-4511-1311-B9271238A53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ED9465-64AD-264E-DF47-BCB41886634B}"/>
              </a:ext>
            </a:extLst>
          </p:cNvPr>
          <p:cNvSpPr>
            <a:spLocks noGrp="1"/>
          </p:cNvSpPr>
          <p:nvPr>
            <p:ph type="sldNum" sz="quarter" idx="12"/>
          </p:nvPr>
        </p:nvSpPr>
        <p:spPr/>
        <p:txBody>
          <a:bodyPr/>
          <a:lstStyle/>
          <a:p>
            <a:fld id="{7F537688-BEAE-4904-826F-1C1E0645A5D0}" type="slidenum">
              <a:rPr lang="en-US" sz="2000" smtClean="0"/>
              <a:t>246</a:t>
            </a:fld>
            <a:endParaRPr lang="en-US" sz="2000" dirty="0"/>
          </a:p>
        </p:txBody>
      </p:sp>
      <p:sp>
        <p:nvSpPr>
          <p:cNvPr id="4" name="TextBox 3">
            <a:extLst>
              <a:ext uri="{FF2B5EF4-FFF2-40B4-BE49-F238E27FC236}">
                <a16:creationId xmlns:a16="http://schemas.microsoft.com/office/drawing/2014/main" id="{C3835ED1-235E-BF3A-AF5D-7A2463312DED}"/>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6990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7D3A82-3322-DDD0-87EA-77EEF55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A6FA7-4419-BAF9-6B86-84AD234D5913}"/>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92CA1922-A15F-7C9B-072F-954E819B4FAC}"/>
              </a:ext>
            </a:extLst>
          </p:cNvPr>
          <p:cNvSpPr>
            <a:spLocks noGrp="1"/>
          </p:cNvSpPr>
          <p:nvPr>
            <p:ph idx="1"/>
          </p:nvPr>
        </p:nvSpPr>
        <p:spPr>
          <a:xfrm>
            <a:off x="1097280" y="1845734"/>
            <a:ext cx="6253779" cy="4023360"/>
          </a:xfrm>
        </p:spPr>
        <p:txBody>
          <a:bodyPr>
            <a:normAutofit lnSpcReduction="10000"/>
          </a:bodyPr>
          <a:lstStyle/>
          <a:p>
            <a:pPr>
              <a:lnSpc>
                <a:spcPct val="150000"/>
              </a:lnSpc>
            </a:pPr>
            <a:r>
              <a:rPr lang="en-US" sz="2800" b="1" spc="65" dirty="0">
                <a:solidFill>
                  <a:srgbClr val="FFFFFF"/>
                </a:solidFill>
                <a:latin typeface="Bradley Hand ITC" panose="03070402050302030203" pitchFamily="66" charset="0"/>
                <a:cs typeface="Arial"/>
              </a:rPr>
              <a:t>Can AI exist without Machine Learning or Deep Learning???</a:t>
            </a:r>
          </a:p>
          <a:p>
            <a:pPr>
              <a:lnSpc>
                <a:spcPct val="150000"/>
              </a:lnSpc>
            </a:pPr>
            <a:r>
              <a:rPr lang="en-US" sz="2800" b="1" spc="65" dirty="0">
                <a:solidFill>
                  <a:srgbClr val="FFFFFF"/>
                </a:solidFill>
                <a:latin typeface="Bradley Hand ITC" panose="03070402050302030203" pitchFamily="66" charset="0"/>
                <a:cs typeface="Arial"/>
              </a:rPr>
              <a:t>The answer is yes, AI can exist without ML or DL, although it might not be the kind of AI we often see in movies or science fiction.</a:t>
            </a:r>
          </a:p>
        </p:txBody>
      </p:sp>
      <p:sp>
        <p:nvSpPr>
          <p:cNvPr id="5" name="Footer Placeholder 4">
            <a:extLst>
              <a:ext uri="{FF2B5EF4-FFF2-40B4-BE49-F238E27FC236}">
                <a16:creationId xmlns:a16="http://schemas.microsoft.com/office/drawing/2014/main" id="{CF4751B4-E5C6-7C5A-92B9-8CE8A0A52D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9B0D9A0-D99E-AD43-CF86-9517F80498DC}"/>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grpSp>
        <p:nvGrpSpPr>
          <p:cNvPr id="8" name="Group 7">
            <a:extLst>
              <a:ext uri="{FF2B5EF4-FFF2-40B4-BE49-F238E27FC236}">
                <a16:creationId xmlns:a16="http://schemas.microsoft.com/office/drawing/2014/main" id="{635E9BD8-0D19-3092-8E25-498D4ADA44CB}"/>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E2B0D273-F234-0ECA-CD88-E0178E14F666}"/>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ACD79681-C2E0-DB5B-A05F-57118D5C264B}"/>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231829C4-9729-17B7-C910-73A696C02EE9}"/>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AE2D6DC-91CA-EE18-5062-0CA659EFA9CB}"/>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76C19867-B86A-4C03-E990-B0C883808329}"/>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218389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E74CBE-599F-A66E-1622-49270651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7C02-21CB-0477-B6BD-67FEF942D289}"/>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ED6C0350-768A-BB17-4F2B-02CC4368C32C}"/>
              </a:ext>
            </a:extLst>
          </p:cNvPr>
          <p:cNvSpPr>
            <a:spLocks noGrp="1"/>
          </p:cNvSpPr>
          <p:nvPr>
            <p:ph idx="1"/>
          </p:nvPr>
        </p:nvSpPr>
        <p:spPr>
          <a:xfrm>
            <a:off x="1097280" y="1845734"/>
            <a:ext cx="6253779" cy="4023360"/>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AI encompasses any technique that enables computers to mimic human intelligence.</a:t>
            </a:r>
          </a:p>
          <a:p>
            <a:pPr>
              <a:lnSpc>
                <a:spcPct val="150000"/>
              </a:lnSpc>
            </a:pPr>
            <a:r>
              <a:rPr lang="en-US" sz="2400" b="1" dirty="0">
                <a:solidFill>
                  <a:schemeClr val="bg1"/>
                </a:solidFill>
                <a:latin typeface="Century Gothic" panose="020B0502020202020204" pitchFamily="34" charset="0"/>
              </a:rPr>
              <a:t>Rule-based</a:t>
            </a:r>
            <a:r>
              <a:rPr lang="en-US" sz="2400" dirty="0">
                <a:solidFill>
                  <a:schemeClr val="bg1"/>
                </a:solidFill>
                <a:latin typeface="Century Gothic" panose="020B0502020202020204" pitchFamily="34" charset="0"/>
              </a:rPr>
              <a:t> systems were an early form of AI that relied on predefined rules rather than learning from data.</a:t>
            </a:r>
          </a:p>
          <a:p>
            <a:pPr>
              <a:lnSpc>
                <a:spcPct val="150000"/>
              </a:lnSpc>
            </a:pPr>
            <a:r>
              <a:rPr lang="en-US" sz="2400" b="1" dirty="0">
                <a:solidFill>
                  <a:schemeClr val="bg1"/>
                </a:solidFill>
                <a:latin typeface="Century Gothic" panose="020B0502020202020204" pitchFamily="34" charset="0"/>
              </a:rPr>
              <a:t>Machine Learning and Deep Learning,</a:t>
            </a:r>
            <a:r>
              <a:rPr lang="en-US" sz="2400" dirty="0">
                <a:solidFill>
                  <a:schemeClr val="bg1"/>
                </a:solidFill>
                <a:latin typeface="Century Gothic" panose="020B0502020202020204" pitchFamily="34" charset="0"/>
              </a:rPr>
              <a:t> although dominant today, are subsets of AI that use algorithms to learn from data.</a:t>
            </a:r>
            <a:r>
              <a:rPr lang="en-US" sz="2400" dirty="0"/>
              <a:t> </a:t>
            </a:r>
          </a:p>
        </p:txBody>
      </p:sp>
      <p:sp>
        <p:nvSpPr>
          <p:cNvPr id="5" name="Footer Placeholder 4">
            <a:extLst>
              <a:ext uri="{FF2B5EF4-FFF2-40B4-BE49-F238E27FC236}">
                <a16:creationId xmlns:a16="http://schemas.microsoft.com/office/drawing/2014/main" id="{6FB22FD9-704F-3882-7E49-519EBD9D5D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743D52C-302C-3CB1-6FB2-F05F6A9B3A8F}"/>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grpSp>
        <p:nvGrpSpPr>
          <p:cNvPr id="8" name="Group 7">
            <a:extLst>
              <a:ext uri="{FF2B5EF4-FFF2-40B4-BE49-F238E27FC236}">
                <a16:creationId xmlns:a16="http://schemas.microsoft.com/office/drawing/2014/main" id="{FDE94228-C7BC-2FE0-6F5F-41359644BC58}"/>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D2D63DF6-8386-1628-9AD8-9E7AEC6B04F5}"/>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C47DF1F4-A0B5-E8B7-1A72-4F92338CBD9C}"/>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A6121200-2A7D-C531-A886-B005544DE60F}"/>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058EB962-041C-84B1-37FB-F0E6611C1D60}"/>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02BC71A8-F9B7-BCDA-19ED-AC3F1978D357}"/>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55980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3"/>
            <a:ext cx="7103745" cy="4614051"/>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NATURAL LANGUGAE PROCESSING (NLP) helps computers understand and talk like humans. </a:t>
            </a:r>
          </a:p>
          <a:p>
            <a:pPr marL="0" indent="0">
              <a:lnSpc>
                <a:spcPct val="150000"/>
              </a:lnSpc>
              <a:buNone/>
            </a:pPr>
            <a:r>
              <a:rPr lang="en-US" sz="2400" dirty="0">
                <a:solidFill>
                  <a:schemeClr val="bg1"/>
                </a:solidFill>
                <a:latin typeface="Century Gothic" panose="020B0502020202020204" pitchFamily="34" charset="0"/>
              </a:rPr>
              <a:t>It enables computers to read, interpret, and generate human-like text. </a:t>
            </a:r>
          </a:p>
          <a:p>
            <a:pPr marL="0" indent="0">
              <a:lnSpc>
                <a:spcPct val="150000"/>
              </a:lnSpc>
              <a:buNone/>
            </a:pPr>
            <a:r>
              <a:rPr lang="en-US" sz="2400" dirty="0">
                <a:solidFill>
                  <a:schemeClr val="bg1"/>
                </a:solidFill>
                <a:latin typeface="Century Gothic" panose="020B0502020202020204" pitchFamily="34" charset="0"/>
              </a:rPr>
              <a:t>It allows your phone to predict your next word, understand voice commands, and translate languages.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088987" y="2337501"/>
            <a:ext cx="3950614" cy="352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639EB-4A83-3148-BF3C-BB34DAC03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07C28-7615-5BE4-3D29-B2F1A9B3A8B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3511DAFD-9D50-F5D5-7A7B-505DA1569AA6}"/>
              </a:ext>
            </a:extLst>
          </p:cNvPr>
          <p:cNvSpPr>
            <a:spLocks noGrp="1"/>
          </p:cNvSpPr>
          <p:nvPr>
            <p:ph idx="1"/>
          </p:nvPr>
        </p:nvSpPr>
        <p:spPr>
          <a:xfrm>
            <a:off x="1097280" y="1845734"/>
            <a:ext cx="7411709" cy="2535766"/>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sz="2400"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E2CCC7B-8962-D0D6-69D8-8039D1E4903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079D414-DF27-58C2-6632-109846195FE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F17EB1A8-AB93-52F0-A6A4-E4982D16BFF4}"/>
              </a:ext>
            </a:extLst>
          </p:cNvPr>
          <p:cNvSpPr txBox="1"/>
          <p:nvPr/>
        </p:nvSpPr>
        <p:spPr>
          <a:xfrm>
            <a:off x="1008909" y="4870726"/>
            <a:ext cx="10616142" cy="1200329"/>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sp>
        <p:nvSpPr>
          <p:cNvPr id="4" name="TextBox 3">
            <a:extLst>
              <a:ext uri="{FF2B5EF4-FFF2-40B4-BE49-F238E27FC236}">
                <a16:creationId xmlns:a16="http://schemas.microsoft.com/office/drawing/2014/main" id="{C32C63D5-AD4C-8993-77D2-BE5B15E3E19E}"/>
              </a:ext>
            </a:extLst>
          </p:cNvPr>
          <p:cNvSpPr txBox="1"/>
          <p:nvPr/>
        </p:nvSpPr>
        <p:spPr>
          <a:xfrm rot="21424517">
            <a:off x="3986242" y="3878826"/>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pic>
        <p:nvPicPr>
          <p:cNvPr id="8" name="Picture 2" descr="5,600+ Robotic Black Man Stock Photos, Pictures &amp; Royalty-Free Images -  iStock">
            <a:extLst>
              <a:ext uri="{FF2B5EF4-FFF2-40B4-BE49-F238E27FC236}">
                <a16:creationId xmlns:a16="http://schemas.microsoft.com/office/drawing/2014/main" id="{247AF1AE-0217-AE6A-F308-964E714DEB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5490" r="6694"/>
          <a:stretch/>
        </p:blipFill>
        <p:spPr bwMode="auto">
          <a:xfrm>
            <a:off x="8508989" y="1737360"/>
            <a:ext cx="3228976" cy="288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4C5A6E-99BC-41DF-E02C-4EB9B08B2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FDEF4-A4BE-57C5-5A4C-B570B9D7CCD9}"/>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95E523AF-D2C9-DD23-EC30-A94E8DD4082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Voice Assistants 🎙️: </a:t>
            </a:r>
            <a:r>
              <a:rPr lang="en-US" sz="2400"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sz="2400" b="1" dirty="0">
                <a:solidFill>
                  <a:schemeClr val="bg1"/>
                </a:solidFill>
                <a:latin typeface="Century Gothic" panose="020B0502020202020204" pitchFamily="34" charset="0"/>
              </a:rPr>
              <a:t>Chatbots 💬: </a:t>
            </a:r>
            <a:r>
              <a:rPr lang="en-US" sz="2400" dirty="0">
                <a:solidFill>
                  <a:schemeClr val="bg1"/>
                </a:solidFill>
                <a:latin typeface="Century Gothic" panose="020B0502020202020204" pitchFamily="34" charset="0"/>
              </a:rPr>
              <a:t>Websites use NLP-powered bots to answer your questions instantly.</a:t>
            </a:r>
          </a:p>
          <a:p>
            <a:pPr>
              <a:lnSpc>
                <a:spcPct val="100000"/>
              </a:lnSpc>
            </a:pPr>
            <a:r>
              <a:rPr lang="en-US" sz="2400" b="1" dirty="0">
                <a:solidFill>
                  <a:schemeClr val="bg1"/>
                </a:solidFill>
                <a:latin typeface="Century Gothic" panose="020B0502020202020204" pitchFamily="34" charset="0"/>
              </a:rPr>
              <a:t>Autocorrect &amp; Predictive Text 📱: </a:t>
            </a:r>
            <a:r>
              <a:rPr lang="en-US" sz="2400" dirty="0">
                <a:solidFill>
                  <a:schemeClr val="bg1"/>
                </a:solidFill>
                <a:latin typeface="Century Gothic" panose="020B0502020202020204" pitchFamily="34" charset="0"/>
              </a:rPr>
              <a:t>Your phone suggests next words while typing to speed things up, Also can correct spellings when you typed wrongly.</a:t>
            </a:r>
          </a:p>
        </p:txBody>
      </p:sp>
      <p:sp>
        <p:nvSpPr>
          <p:cNvPr id="5" name="Footer Placeholder 4">
            <a:extLst>
              <a:ext uri="{FF2B5EF4-FFF2-40B4-BE49-F238E27FC236}">
                <a16:creationId xmlns:a16="http://schemas.microsoft.com/office/drawing/2014/main" id="{EB992E15-F2D9-95D0-E783-C8167266D7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F21541-3773-CD49-E7E8-00437D6E66B5}"/>
              </a:ext>
            </a:extLst>
          </p:cNvPr>
          <p:cNvSpPr>
            <a:spLocks noGrp="1"/>
          </p:cNvSpPr>
          <p:nvPr>
            <p:ph type="sldNum" sz="quarter" idx="12"/>
          </p:nvPr>
        </p:nvSpPr>
        <p:spPr/>
        <p:txBody>
          <a:bodyPr/>
          <a:lstStyle/>
          <a:p>
            <a:fld id="{7F537688-BEAE-4904-826F-1C1E0645A5D0}" type="slidenum">
              <a:rPr lang="en-US" sz="2000" smtClean="0"/>
              <a:t>29</a:t>
            </a:fld>
            <a:endParaRPr lang="en-US" sz="2000" dirty="0"/>
          </a:p>
        </p:txBody>
      </p:sp>
      <p:sp>
        <p:nvSpPr>
          <p:cNvPr id="7" name="TextBox 6">
            <a:extLst>
              <a:ext uri="{FF2B5EF4-FFF2-40B4-BE49-F238E27FC236}">
                <a16:creationId xmlns:a16="http://schemas.microsoft.com/office/drawing/2014/main" id="{A22F9A32-806F-785C-E70E-10708CCAAAD8}"/>
              </a:ext>
            </a:extLst>
          </p:cNvPr>
          <p:cNvSpPr txBox="1"/>
          <p:nvPr/>
        </p:nvSpPr>
        <p:spPr>
          <a:xfrm>
            <a:off x="3357948" y="5764329"/>
            <a:ext cx="599560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a:t>
            </a:r>
          </a:p>
        </p:txBody>
      </p:sp>
      <p:pic>
        <p:nvPicPr>
          <p:cNvPr id="3074" name="Picture 2" descr="5,600+ Robotic Black Man Stock Photos, Pictures &amp; Royalty-Free Images -  iStock">
            <a:extLst>
              <a:ext uri="{FF2B5EF4-FFF2-40B4-BE49-F238E27FC236}">
                <a16:creationId xmlns:a16="http://schemas.microsoft.com/office/drawing/2014/main" id="{4E48ED2E-5918-83A4-5AE0-5A158DFFF2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08092-0EC1-EF33-A919-61EC52AB7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272FB-41A1-ECCF-1580-09BF8904D271}"/>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3A45BFDF-8068-B8C1-6AA3-307855D75A7F}"/>
              </a:ext>
            </a:extLst>
          </p:cNvPr>
          <p:cNvSpPr>
            <a:spLocks noGrp="1"/>
          </p:cNvSpPr>
          <p:nvPr>
            <p:ph idx="1"/>
          </p:nvPr>
        </p:nvSpPr>
        <p:spPr>
          <a:xfrm>
            <a:off x="1097280" y="1845734"/>
            <a:ext cx="10276311" cy="4023360"/>
          </a:xfrm>
        </p:spPr>
        <p:txBody>
          <a:bodyPr>
            <a:noAutofit/>
          </a:bodyPr>
          <a:lstStyle/>
          <a:p>
            <a:pPr>
              <a:lnSpc>
                <a:spcPct val="100000"/>
              </a:lnSpc>
            </a:pPr>
            <a:r>
              <a:rPr lang="en-US" sz="2400" b="1" dirty="0">
                <a:solidFill>
                  <a:schemeClr val="bg1"/>
                </a:solidFill>
                <a:latin typeface="Century Gothic" panose="020B0502020202020204" pitchFamily="34" charset="0"/>
              </a:rPr>
              <a:t>Translation Apps 🌍: </a:t>
            </a:r>
            <a:r>
              <a:rPr lang="en-US" sz="2400" dirty="0">
                <a:solidFill>
                  <a:schemeClr val="bg1"/>
                </a:solidFill>
                <a:latin typeface="Century Gothic" panose="020B0502020202020204" pitchFamily="34" charset="0"/>
              </a:rPr>
              <a:t>Google Translate helps you understand different languages.</a:t>
            </a:r>
          </a:p>
          <a:p>
            <a:pPr>
              <a:lnSpc>
                <a:spcPct val="100000"/>
              </a:lnSpc>
            </a:pPr>
            <a:r>
              <a:rPr lang="en-US" sz="2400" b="1" dirty="0">
                <a:solidFill>
                  <a:schemeClr val="bg1"/>
                </a:solidFill>
                <a:latin typeface="Century Gothic" panose="020B0502020202020204" pitchFamily="34" charset="0"/>
              </a:rPr>
              <a:t>Spam Filters 📧:</a:t>
            </a:r>
            <a:r>
              <a:rPr lang="en-US" sz="2400" dirty="0">
                <a:solidFill>
                  <a:schemeClr val="bg1"/>
                </a:solidFill>
                <a:latin typeface="Century Gothic" panose="020B0502020202020204" pitchFamily="34" charset="0"/>
              </a:rPr>
              <a:t> Your email sorting out spam messages automatically.</a:t>
            </a:r>
          </a:p>
          <a:p>
            <a:pPr>
              <a:lnSpc>
                <a:spcPct val="100000"/>
              </a:lnSpc>
            </a:pPr>
            <a:r>
              <a:rPr lang="en-US" sz="2400" b="1" dirty="0">
                <a:solidFill>
                  <a:schemeClr val="bg1"/>
                </a:solidFill>
                <a:latin typeface="Century Gothic" panose="020B0502020202020204" pitchFamily="34" charset="0"/>
              </a:rPr>
              <a:t>Search Engines 🔍: </a:t>
            </a:r>
            <a:r>
              <a:rPr lang="en-US" sz="2400" dirty="0">
                <a:solidFill>
                  <a:schemeClr val="bg1"/>
                </a:solidFill>
                <a:latin typeface="Century Gothic" panose="020B0502020202020204" pitchFamily="34" charset="0"/>
              </a:rPr>
              <a:t>To understands what you mean, even if you type a messy query. </a:t>
            </a:r>
          </a:p>
          <a:p>
            <a:pPr>
              <a:lnSpc>
                <a:spcPct val="100000"/>
              </a:lnSpc>
            </a:pPr>
            <a:r>
              <a:rPr lang="en-US" sz="2400" b="1" dirty="0">
                <a:solidFill>
                  <a:schemeClr val="bg1"/>
                </a:solidFill>
                <a:latin typeface="Century Gothic" panose="020B0502020202020204" pitchFamily="34" charset="0"/>
              </a:rPr>
              <a:t>Sentiment Analysis 😃😡: </a:t>
            </a:r>
            <a:r>
              <a:rPr lang="en-US" sz="2400"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D53487EA-C154-6241-F744-9EC6B9FBB05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700F9D3-A476-C56D-3422-AC2399EC5834}"/>
              </a:ext>
            </a:extLst>
          </p:cNvPr>
          <p:cNvSpPr>
            <a:spLocks noGrp="1"/>
          </p:cNvSpPr>
          <p:nvPr>
            <p:ph type="sldNum" sz="quarter" idx="12"/>
          </p:nvPr>
        </p:nvSpPr>
        <p:spPr/>
        <p:txBody>
          <a:bodyPr/>
          <a:lstStyle/>
          <a:p>
            <a:fld id="{7F537688-BEAE-4904-826F-1C1E0645A5D0}" type="slidenum">
              <a:rPr lang="en-US" sz="2000" smtClean="0"/>
              <a:t>30</a:t>
            </a:fld>
            <a:endParaRPr lang="en-US" sz="2000" dirty="0"/>
          </a:p>
        </p:txBody>
      </p:sp>
      <p:sp>
        <p:nvSpPr>
          <p:cNvPr id="7" name="TextBox 6">
            <a:extLst>
              <a:ext uri="{FF2B5EF4-FFF2-40B4-BE49-F238E27FC236}">
                <a16:creationId xmlns:a16="http://schemas.microsoft.com/office/drawing/2014/main" id="{83D3E235-EA00-31F5-78FD-4541C5714D8E}"/>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74CE3C86-3927-A791-B7F3-120A81FC8F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4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614050"/>
          </a:xfrm>
        </p:spPr>
        <p:txBody>
          <a:bodyPr>
            <a:normAutofit/>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096654" y="312945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3354916"/>
          </a:xfrm>
        </p:spPr>
        <p:txBody>
          <a:bodyPr>
            <a:normAutofit fontScale="925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make 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marL="457200" indent="-457200">
              <a:lnSpc>
                <a:spcPct val="100000"/>
              </a:lnSpc>
              <a:buFont typeface="+mj-lt"/>
              <a:buAutoNum type="arabicPeriod"/>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5714919" y="4988270"/>
            <a:ext cx="6289091" cy="1077218"/>
          </a:xfrm>
          <a:prstGeom prst="rect">
            <a:avLst/>
          </a:prstGeom>
          <a:noFill/>
        </p:spPr>
        <p:txBody>
          <a:bodyPr wrap="square">
            <a:spAutoFit/>
          </a:bodyPr>
          <a:lstStyle/>
          <a:p>
            <a:pPr algn="ctr"/>
            <a:r>
              <a:rPr lang="en-US" sz="3200" b="1" spc="65" dirty="0">
                <a:solidFill>
                  <a:srgbClr val="FFFFFF"/>
                </a:solidFill>
                <a:latin typeface="Bradley Hand ITC" panose="03070402050302030203" pitchFamily="66" charset="0"/>
                <a:cs typeface="Arial"/>
              </a:rPr>
              <a:t>If working online, </a:t>
            </a:r>
          </a:p>
          <a:p>
            <a:pPr algn="ctr"/>
            <a:r>
              <a:rPr lang="en-US" sz="3200" b="1" spc="65" dirty="0">
                <a:solidFill>
                  <a:srgbClr val="FFFFFF"/>
                </a:solidFill>
                <a:latin typeface="Bradley Hand ITC" panose="03070402050302030203" pitchFamily="66" charset="0"/>
                <a:cs typeface="Arial"/>
              </a:rPr>
              <a:t>Visit google </a:t>
            </a:r>
            <a:r>
              <a:rPr lang="en-US" sz="3200" b="1" spc="65" dirty="0" err="1">
                <a:solidFill>
                  <a:srgbClr val="FFFFFF"/>
                </a:solidFill>
                <a:latin typeface="Bradley Hand ITC" panose="03070402050302030203" pitchFamily="66" charset="0"/>
                <a:cs typeface="Arial"/>
              </a:rPr>
              <a:t>colab</a:t>
            </a:r>
            <a:r>
              <a:rPr lang="en-US" sz="3200" b="1" spc="65" dirty="0">
                <a:solidFill>
                  <a:srgbClr val="FFFFFF"/>
                </a:solidFill>
                <a:latin typeface="Bradley Hand ITC" panose="03070402050302030203" pitchFamily="66" charset="0"/>
                <a:cs typeface="Arial"/>
              </a:rPr>
              <a:t> and let’s start</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177925"/>
            <a:ext cx="10171665" cy="2862322"/>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spc="65" dirty="0">
              <a:solidFill>
                <a:srgbClr val="FFFFFF"/>
              </a:solidFill>
              <a:latin typeface="Bradley Hand ITC" panose="03070402050302030203" pitchFamily="66" charset="0"/>
              <a:cs typeface="Arial"/>
            </a:endParaRPr>
          </a:p>
          <a:p>
            <a:pPr algn="ctr"/>
            <a:r>
              <a:rPr lang="en-US" sz="7200" b="1" dirty="0">
                <a:solidFill>
                  <a:schemeClr val="bg1"/>
                </a:solidFill>
                <a:latin typeface="Century Gothic" panose="020B0502020202020204" pitchFamily="34" charset="0"/>
              </a:rPr>
              <a:t>😃😃</a:t>
            </a:r>
            <a:endParaRPr lang="en-US" sz="72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37</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38</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33D333-DABE-DD3A-F3F1-849A0DAE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DA042-2D18-706A-A778-2C7F8C46B03B}"/>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8BEA8348-AB35-A317-542F-D8384E49F935}"/>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CB3FB67-DA9A-C685-AF25-B65A5EC40B9A}"/>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FB176ED5-91B0-7904-EB97-AF6B4E52E76E}"/>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51642807-9F6C-3419-7677-B6C2932A78B7}"/>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54064593-A0E1-3E72-62F9-6AEDA81A71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36F07-970F-4CFA-969A-F217512D7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66531-441E-9653-EF73-351F773214DF}"/>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F445EEC-09B8-ABDD-19FB-CA3DB590E44A}"/>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D59EBA43-3A4F-09C7-59E0-142B0885DFFC}"/>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6EED227-DFCD-3167-B446-08BBECCEA6A4}"/>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FAC67CB1-29E8-43B0-E1E3-5B9E5F58D05B}"/>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029C0C74-7D78-4DB7-64B9-DE4B4227826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F18282-B16E-BCB0-F4F6-5C5191DF2117}"/>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04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605CAF-24F0-A992-FFE3-2BD3B4669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60F39-EB6D-08A9-CD20-80846EEFF739}"/>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EDAA6EA5-0EBB-83BC-441D-C0FA6F97DB5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932E4E6E-E3DA-3014-B2C6-943D0FEC4842}"/>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BB22BD29-362A-0E8F-84C8-5AD1733C97C4}"/>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3514A678-5EEA-0F66-3122-2192224C7F98}"/>
              </a:ext>
            </a:extLst>
          </p:cNvPr>
          <p:cNvSpPr>
            <a:spLocks noGrp="1"/>
          </p:cNvSpPr>
          <p:nvPr>
            <p:ph type="sldNum" sz="quarter" idx="12"/>
          </p:nvPr>
        </p:nvSpPr>
        <p:spPr/>
        <p:txBody>
          <a:bodyPr/>
          <a:lstStyle/>
          <a:p>
            <a:fld id="{7F537688-BEAE-4904-826F-1C1E0645A5D0}" type="slidenum">
              <a:rPr lang="en-US" sz="1800" smtClean="0"/>
              <a:t>50</a:t>
            </a:fld>
            <a:endParaRPr lang="en-US" sz="1800" dirty="0"/>
          </a:p>
        </p:txBody>
      </p:sp>
      <p:sp>
        <p:nvSpPr>
          <p:cNvPr id="4" name="TextBox 3">
            <a:extLst>
              <a:ext uri="{FF2B5EF4-FFF2-40B4-BE49-F238E27FC236}">
                <a16:creationId xmlns:a16="http://schemas.microsoft.com/office/drawing/2014/main" id="{960B7493-704A-DDC9-004A-841452B4199F}"/>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3265547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097BA-79DB-5A21-DEA8-ABDA5DDDD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675F6-6322-CB73-F965-671F82A6865A}"/>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3200" b="1" dirty="0">
                <a:solidFill>
                  <a:schemeClr val="bg1"/>
                </a:solidFill>
                <a:latin typeface="Century Gothic" panose="020B0502020202020204" pitchFamily="34" charset="0"/>
              </a:rPr>
            </a:br>
            <a:r>
              <a:rPr lang="en-US" sz="36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9B9A07CA-4E61-098E-0221-21897735A48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BDF08C3C-9A08-CCD0-EA09-A1A8F4B8F70E}"/>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57DAE15-BAFC-11D5-9A92-B4844F40D12B}"/>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9725E20-F2E2-5927-A5D2-B2F6626AB765}"/>
              </a:ext>
            </a:extLst>
          </p:cNvPr>
          <p:cNvSpPr>
            <a:spLocks noGrp="1"/>
          </p:cNvSpPr>
          <p:nvPr>
            <p:ph type="sldNum" sz="quarter" idx="12"/>
          </p:nvPr>
        </p:nvSpPr>
        <p:spPr/>
        <p:txBody>
          <a:bodyPr/>
          <a:lstStyle/>
          <a:p>
            <a:fld id="{7F537688-BEAE-4904-826F-1C1E0645A5D0}" type="slidenum">
              <a:rPr lang="en-US" sz="1800" smtClean="0"/>
              <a:t>51</a:t>
            </a:fld>
            <a:endParaRPr lang="en-US" sz="1800" dirty="0"/>
          </a:p>
        </p:txBody>
      </p:sp>
      <p:sp>
        <p:nvSpPr>
          <p:cNvPr id="4" name="TextBox 3">
            <a:extLst>
              <a:ext uri="{FF2B5EF4-FFF2-40B4-BE49-F238E27FC236}">
                <a16:creationId xmlns:a16="http://schemas.microsoft.com/office/drawing/2014/main" id="{91C74646-84D1-D948-39A6-D82B483566B5}"/>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46DE8755-7A09-E08A-72F4-120E2C1F98B7}"/>
              </a:ext>
            </a:extLst>
          </p:cNvPr>
          <p:cNvSpPr txBox="1"/>
          <p:nvPr/>
        </p:nvSpPr>
        <p:spPr>
          <a:xfrm>
            <a:off x="8935771" y="5741624"/>
            <a:ext cx="3256230"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11</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1836835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3A0368-AF2D-B2B9-2C2A-923020EE9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D0357-5720-A188-7D33-975F5D9A50B4}"/>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3BFFF60B-BB60-623F-4663-FB084434DC8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the skills to understand how Artificial Intelligence models are built, explore Machine Learning and Deep Learning, and focus on Natural Language Processing (NLP).</a:t>
            </a:r>
          </a:p>
        </p:txBody>
      </p:sp>
      <p:sp>
        <p:nvSpPr>
          <p:cNvPr id="5" name="TextBox 4">
            <a:extLst>
              <a:ext uri="{FF2B5EF4-FFF2-40B4-BE49-F238E27FC236}">
                <a16:creationId xmlns:a16="http://schemas.microsoft.com/office/drawing/2014/main" id="{C5B553B1-2DE2-13D8-1F7D-B0BC7F54E35E}"/>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AC91C79A-1401-8E03-0898-EABECF849BD9}"/>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0E116C9D-0BA1-AFAD-FAAD-EA8E3A192051}"/>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Tree>
    <p:extLst>
      <p:ext uri="{BB962C8B-B14F-4D97-AF65-F5344CB8AC3E}">
        <p14:creationId xmlns:p14="http://schemas.microsoft.com/office/powerpoint/2010/main" val="2876363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0EAE14-B451-CD02-3DB0-D3E041A8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8F147-8D78-009B-D9A7-D280AC7EBE7F}"/>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C813B39B-84C2-B479-BCE0-F3323E901737}"/>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1:45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AFB80A45-BBB7-0DFB-D348-19577A8E2305}"/>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5C96AADA-C331-3A29-0A5D-46C36FF31BD1}"/>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C9FFFC05-DA0A-B13D-B2DB-105774ABE504}"/>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Tree>
    <p:extLst>
      <p:ext uri="{BB962C8B-B14F-4D97-AF65-F5344CB8AC3E}">
        <p14:creationId xmlns:p14="http://schemas.microsoft.com/office/powerpoint/2010/main" val="2040789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BD2901-956E-39D7-2A77-ACB0D04B2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9E66-4327-E96C-636C-09233BC6BF75}"/>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9FE4E6DB-2D4F-526B-8F52-F4CF46DBFBF9}"/>
              </a:ext>
            </a:extLst>
          </p:cNvPr>
          <p:cNvSpPr>
            <a:spLocks noGrp="1"/>
          </p:cNvSpPr>
          <p:nvPr>
            <p:ph idx="1"/>
          </p:nvPr>
        </p:nvSpPr>
        <p:spPr>
          <a:xfrm>
            <a:off x="1097280" y="1767424"/>
            <a:ext cx="10742295" cy="4573690"/>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curious and ready to learn something new</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dream of becoming a Data Scientist. </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passionate about building the future as a Machine Learning Engineer.</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have a basic understanding of Python programming.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You've worked with data and want to take your skills to the next level.</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a researcher exploring the exciting world of AI. </a:t>
            </a:r>
          </a:p>
        </p:txBody>
      </p:sp>
      <p:sp>
        <p:nvSpPr>
          <p:cNvPr id="5" name="TextBox 4">
            <a:extLst>
              <a:ext uri="{FF2B5EF4-FFF2-40B4-BE49-F238E27FC236}">
                <a16:creationId xmlns:a16="http://schemas.microsoft.com/office/drawing/2014/main" id="{24431D84-A2E7-BF06-64CB-B7C00A8D4C58}"/>
              </a:ext>
            </a:extLst>
          </p:cNvPr>
          <p:cNvSpPr txBox="1"/>
          <p:nvPr/>
        </p:nvSpPr>
        <p:spPr>
          <a:xfrm rot="21321536">
            <a:off x="9380975" y="5755909"/>
            <a:ext cx="294332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B65171BA-8B33-A345-D58F-E699E1FC38AA}"/>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1A55797-FCB3-59FB-4861-C6D29FA7CFA1}"/>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8AC2D0F1-82CB-092F-2837-C03B145F8EE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38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a:xfrm>
            <a:off x="1097280" y="1737358"/>
            <a:ext cx="10058400" cy="4462076"/>
          </a:xfrm>
        </p:spPr>
        <p:txBody>
          <a:bodyPr>
            <a:normAutofit fontScale="85000" lnSpcReduction="10000"/>
          </a:bodyPr>
          <a:lstStyle/>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familiar with the fundamentals of Machine Learning and Deep Learning.</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love problem solving and are excited to tackle real world problems with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want to understand the technology that is shaping the future.</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You're driven by a desire to learn and grow in the field of AI.</a:t>
            </a:r>
          </a:p>
          <a:p>
            <a:pPr>
              <a:lnSpc>
                <a:spcPct val="150000"/>
              </a:lnSpc>
              <a:buFont typeface="Wingdings" panose="05000000000000000000" pitchFamily="2" charset="2"/>
              <a:buChar char="§"/>
            </a:pPr>
            <a:r>
              <a:rPr lang="en-US" sz="2800" dirty="0">
                <a:solidFill>
                  <a:schemeClr val="bg1"/>
                </a:solidFill>
                <a:latin typeface="Century Gothic" panose="020B0502020202020204" pitchFamily="34" charset="0"/>
              </a:rPr>
              <a:t>You enjoy collaborating and learning from others.</a:t>
            </a: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519114" y="526954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pic>
        <p:nvPicPr>
          <p:cNvPr id="2052" name="Picture 4" descr="Check box with check - Free vector clipart images on creazilla.com">
            <a:extLst>
              <a:ext uri="{FF2B5EF4-FFF2-40B4-BE49-F238E27FC236}">
                <a16:creationId xmlns:a16="http://schemas.microsoft.com/office/drawing/2014/main" id="{7CAAAAF9-2822-5B10-A0E8-116CAE184F9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59302" y="438576"/>
            <a:ext cx="1060798" cy="1146809"/>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94B12-1E7A-C004-617D-29AEFC9E0FFB}"/>
              </a:ext>
            </a:extLst>
          </p:cNvPr>
          <p:cNvSpPr txBox="1"/>
          <p:nvPr/>
        </p:nvSpPr>
        <p:spPr>
          <a:xfrm rot="21321536">
            <a:off x="8636393" y="5604761"/>
            <a:ext cx="366561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ticked any of these boxes? </a:t>
            </a:r>
          </a:p>
          <a:p>
            <a:pPr algn="ct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Gooooooo</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35747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36633D-6D51-6881-FA91-0B73E9B4A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EC363-A454-B79D-FA74-BF3F7C6D0EF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1D791AB6-3866-B761-A12D-5F58B28A0845}"/>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AD49B54-71E0-30C9-E45E-01868FE6B4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BD6556-4E8D-F8CD-A93C-04C5A06640FC}"/>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7" name="TextBox 6">
            <a:extLst>
              <a:ext uri="{FF2B5EF4-FFF2-40B4-BE49-F238E27FC236}">
                <a16:creationId xmlns:a16="http://schemas.microsoft.com/office/drawing/2014/main" id="{5F824526-830C-022C-1A6B-2D10254D7980}"/>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583DE66E-168F-7BFB-D864-33283325186A}"/>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4F220B2F-1380-D9FC-0A80-7B3AE3B49BF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ECE89B83-E796-351E-F286-CFF76963B24B}"/>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6B8A6BE9-E5F3-5BAA-3CC2-C7CF3BAC69A4}"/>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830219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927713-746A-3861-8568-2D1314E13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66C6-29AB-E766-6208-5008EE4271C4}"/>
              </a:ext>
            </a:extLst>
          </p:cNvPr>
          <p:cNvSpPr>
            <a:spLocks noGrp="1"/>
          </p:cNvSpPr>
          <p:nvPr>
            <p:ph type="title"/>
          </p:nvPr>
        </p:nvSpPr>
        <p:spPr/>
        <p:txBody>
          <a:bodyPr/>
          <a:lstStyle/>
          <a:p>
            <a:r>
              <a:rPr lang="en-US" dirty="0">
                <a:solidFill>
                  <a:srgbClr val="DD9C19"/>
                </a:solidFill>
                <a:latin typeface="Century Gothic" panose="020B0502020202020204" pitchFamily="34" charset="0"/>
              </a:rPr>
              <a:t>Quick Recap</a:t>
            </a:r>
          </a:p>
        </p:txBody>
      </p:sp>
      <p:sp>
        <p:nvSpPr>
          <p:cNvPr id="3" name="Content Placeholder 2">
            <a:extLst>
              <a:ext uri="{FF2B5EF4-FFF2-40B4-BE49-F238E27FC236}">
                <a16:creationId xmlns:a16="http://schemas.microsoft.com/office/drawing/2014/main" id="{A71FA317-4B24-0009-4855-0E12172BB608}"/>
              </a:ext>
            </a:extLst>
          </p:cNvPr>
          <p:cNvSpPr>
            <a:spLocks noGrp="1"/>
          </p:cNvSpPr>
          <p:nvPr>
            <p:ph idx="1"/>
          </p:nvPr>
        </p:nvSpPr>
        <p:spPr>
          <a:xfrm>
            <a:off x="1097279" y="1760828"/>
            <a:ext cx="10636011" cy="4576598"/>
          </a:xfrm>
        </p:spPr>
        <p:txBody>
          <a:bodyPr>
            <a:normAutofit fontScale="92500"/>
          </a:bodyPr>
          <a:lstStyle/>
          <a:p>
            <a:pPr>
              <a:lnSpc>
                <a:spcPct val="120000"/>
              </a:lnSpc>
            </a:pPr>
            <a:r>
              <a:rPr lang="en-US" sz="2400" b="1" dirty="0">
                <a:solidFill>
                  <a:schemeClr val="bg1"/>
                </a:solidFill>
                <a:latin typeface="Century Gothic" panose="020B0502020202020204" pitchFamily="34" charset="0"/>
              </a:rPr>
              <a:t>1️⃣ Understanding AI, ML, DL, and NLP</a:t>
            </a:r>
          </a:p>
          <a:p>
            <a:pPr>
              <a:lnSpc>
                <a:spcPct val="120000"/>
              </a:lnSpc>
            </a:pPr>
            <a:r>
              <a:rPr lang="en-US" sz="2400" b="1" dirty="0">
                <a:solidFill>
                  <a:schemeClr val="bg1"/>
                </a:solidFill>
                <a:latin typeface="Century Gothic" panose="020B0502020202020204" pitchFamily="34" charset="0"/>
              </a:rPr>
              <a:t>2️⃣ Introduction to NLP</a:t>
            </a:r>
          </a:p>
          <a:p>
            <a:pPr>
              <a:lnSpc>
                <a:spcPct val="120000"/>
              </a:lnSpc>
            </a:pPr>
            <a:r>
              <a:rPr lang="en-US" sz="2400" b="1" dirty="0">
                <a:solidFill>
                  <a:schemeClr val="bg1"/>
                </a:solidFill>
                <a:latin typeface="Century Gothic" panose="020B0502020202020204" pitchFamily="34" charset="0"/>
              </a:rPr>
              <a:t>3️⃣ NLP Use Cases: </a:t>
            </a:r>
            <a:r>
              <a:rPr lang="en-US" sz="2400" dirty="0">
                <a:solidFill>
                  <a:schemeClr val="bg1"/>
                </a:solidFill>
                <a:latin typeface="Century Gothic" panose="020B0502020202020204" pitchFamily="34" charset="0"/>
              </a:rPr>
              <a:t>Translation Apps 🌍, Spam Filters 📧, Search Engines 🔍, Sentiment Analysis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Voice Assistants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Chatbots 💬,</a:t>
            </a:r>
            <a:r>
              <a:rPr lang="en-US" sz="2400" dirty="0">
                <a:solidFill>
                  <a:schemeClr val="accent1"/>
                </a:solidFill>
                <a:effectLst/>
                <a:latin typeface="Calibri" panose="020F0502020204030204" pitchFamily="34" charset="0"/>
              </a:rPr>
              <a:t> </a:t>
            </a:r>
            <a:r>
              <a:rPr lang="en-US" sz="2400" kern="1200" dirty="0">
                <a:solidFill>
                  <a:srgbClr val="FFFFFF"/>
                </a:solidFill>
                <a:effectLst/>
                <a:latin typeface="Century Gothic" panose="020B0502020202020204" pitchFamily="34" charset="0"/>
                <a:ea typeface="+mn-ea"/>
                <a:cs typeface="+mn-cs"/>
              </a:rPr>
              <a:t>Autocorrect &amp; Predictive Text 📱.</a:t>
            </a:r>
            <a:endParaRPr lang="en-US" sz="2400" dirty="0">
              <a:solidFill>
                <a:schemeClr val="bg1"/>
              </a:solidFill>
              <a:latin typeface="Century Gothic" panose="020B0502020202020204" pitchFamily="34" charset="0"/>
            </a:endParaRPr>
          </a:p>
          <a:p>
            <a:pPr>
              <a:lnSpc>
                <a:spcPct val="120000"/>
              </a:lnSpc>
            </a:pPr>
            <a:r>
              <a:rPr lang="en-US" sz="2400" b="1" dirty="0">
                <a:solidFill>
                  <a:schemeClr val="bg1"/>
                </a:solidFill>
                <a:latin typeface="Century Gothic" panose="020B0502020202020204" pitchFamily="34" charset="0"/>
              </a:rPr>
              <a:t>4️⃣ How Computer Understands Text: </a:t>
            </a:r>
            <a:r>
              <a:rPr lang="en-US" sz="2400" dirty="0">
                <a:solidFill>
                  <a:schemeClr val="bg1"/>
                </a:solidFill>
                <a:latin typeface="Century Gothic" panose="020B0502020202020204" pitchFamily="34" charset="0"/>
              </a:rPr>
              <a:t>1. Text Preprocessing 2. Tokenization, 3. Numerical Representation (Word Embedding)</a:t>
            </a:r>
          </a:p>
          <a:p>
            <a:pPr>
              <a:lnSpc>
                <a:spcPct val="120000"/>
              </a:lnSpc>
            </a:pPr>
            <a:r>
              <a:rPr lang="en-US" sz="2400" b="1" dirty="0">
                <a:solidFill>
                  <a:schemeClr val="bg1"/>
                </a:solidFill>
                <a:latin typeface="Century Gothic" panose="020B0502020202020204" pitchFamily="34" charset="0"/>
              </a:rPr>
              <a:t>5️⃣ Text Preprocessing Techniques: </a:t>
            </a:r>
            <a:r>
              <a:rPr lang="en-US" sz="2400" dirty="0">
                <a:solidFill>
                  <a:schemeClr val="bg1"/>
                </a:solidFill>
                <a:latin typeface="Century Gothic" panose="020B0502020202020204" pitchFamily="34" charset="0"/>
              </a:rPr>
              <a:t>Lowercasing, Removing Punctuation Marks,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(i.e. like A, of, in, </a:t>
            </a:r>
            <a:r>
              <a:rPr lang="en-US" sz="2400" dirty="0" err="1">
                <a:solidFill>
                  <a:schemeClr val="bg1"/>
                </a:solidFill>
                <a:latin typeface="Century Gothic" panose="020B0502020202020204" pitchFamily="34" charset="0"/>
              </a:rPr>
              <a:t>etc</a:t>
            </a:r>
            <a:r>
              <a:rPr lang="en-US" sz="2400" dirty="0">
                <a:solidFill>
                  <a:schemeClr val="bg1"/>
                </a:solidFill>
                <a:latin typeface="Century Gothic" panose="020B0502020202020204" pitchFamily="34" charset="0"/>
              </a:rPr>
              <a:t>), Stemming / Lemmatization.</a:t>
            </a:r>
          </a:p>
        </p:txBody>
      </p:sp>
      <p:sp>
        <p:nvSpPr>
          <p:cNvPr id="5" name="Footer Placeholder 4">
            <a:extLst>
              <a:ext uri="{FF2B5EF4-FFF2-40B4-BE49-F238E27FC236}">
                <a16:creationId xmlns:a16="http://schemas.microsoft.com/office/drawing/2014/main" id="{100D7340-190C-02F4-53CF-F4FE39482F5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545B66-23F3-769E-ECB2-E5F6D7AC1A9C}"/>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TextBox 3">
            <a:extLst>
              <a:ext uri="{FF2B5EF4-FFF2-40B4-BE49-F238E27FC236}">
                <a16:creationId xmlns:a16="http://schemas.microsoft.com/office/drawing/2014/main" id="{318B777F-DCBA-A3AC-DF4A-F86DB1E0139E}"/>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967983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0ADFDE-8EBF-DC16-C47D-0FA55EBD4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425B-08B3-0D75-8660-F3E9C3A70802}"/>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2BD7981A-BE83-7F02-CD19-AAD51F60B9AB}"/>
              </a:ext>
            </a:extLst>
          </p:cNvPr>
          <p:cNvSpPr>
            <a:spLocks noGrp="1"/>
          </p:cNvSpPr>
          <p:nvPr>
            <p:ph idx="1"/>
          </p:nvPr>
        </p:nvSpPr>
        <p:spPr/>
        <p:txBody>
          <a:bodyPr>
            <a:normAutofit fontScale="92500" lnSpcReduction="20000"/>
          </a:bodyPr>
          <a:lstStyle/>
          <a:p>
            <a:r>
              <a:rPr lang="en-US" dirty="0">
                <a:solidFill>
                  <a:schemeClr val="bg1"/>
                </a:solidFill>
                <a:latin typeface="Century Gothic" panose="020B0502020202020204" pitchFamily="34" charset="0"/>
              </a:rPr>
              <a:t>1️⃣ Text Preprocessing Techniques</a:t>
            </a:r>
          </a:p>
          <a:p>
            <a:r>
              <a:rPr lang="en-US" dirty="0">
                <a:solidFill>
                  <a:schemeClr val="bg1"/>
                </a:solidFill>
                <a:latin typeface="Century Gothic" panose="020B0502020202020204" pitchFamily="34" charset="0"/>
              </a:rPr>
              <a:t>2️⃣ Stemming and Lemmatization </a:t>
            </a:r>
          </a:p>
          <a:p>
            <a:r>
              <a:rPr lang="en-US" dirty="0">
                <a:solidFill>
                  <a:schemeClr val="bg1"/>
                </a:solidFill>
                <a:latin typeface="Century Gothic" panose="020B0502020202020204" pitchFamily="34" charset="0"/>
              </a:rPr>
              <a:t>3️⃣  Hands-on NLP Tasks</a:t>
            </a:r>
          </a:p>
          <a:p>
            <a:r>
              <a:rPr lang="en-US" dirty="0">
                <a:solidFill>
                  <a:schemeClr val="bg1"/>
                </a:solidFill>
                <a:latin typeface="Century Gothic" panose="020B0502020202020204" pitchFamily="34" charset="0"/>
              </a:rPr>
              <a:t>4️⃣ Brain Teasers &amp; Discussion </a:t>
            </a:r>
          </a:p>
          <a:p>
            <a:pPr marL="0" indent="0">
              <a:lnSpc>
                <a:spcPct val="100000"/>
              </a:lnSpc>
              <a:buNone/>
            </a:pPr>
            <a:r>
              <a:rPr lang="en-US" dirty="0">
                <a:solidFill>
                  <a:schemeClr val="bg1"/>
                </a:solidFill>
                <a:latin typeface="Century Gothic" panose="020B0502020202020204" pitchFamily="34" charset="0"/>
              </a:rPr>
              <a:t> 5️⃣ Tokenization: </a:t>
            </a:r>
            <a:r>
              <a:rPr lang="en-US" sz="2000" b="1" dirty="0">
                <a:solidFill>
                  <a:schemeClr val="bg1"/>
                </a:solidFill>
                <a:latin typeface="Century Gothic" panose="020B0502020202020204" pitchFamily="34" charset="0"/>
              </a:rPr>
              <a:t>Sentence Tokenization </a:t>
            </a:r>
            <a:r>
              <a:rPr lang="en-US" sz="2000" dirty="0">
                <a:solidFill>
                  <a:schemeClr val="bg1"/>
                </a:solidFill>
                <a:latin typeface="Century Gothic" panose="020B0502020202020204" pitchFamily="34" charset="0"/>
              </a:rPr>
              <a:t>(Sentence-Level Tokenization)</a:t>
            </a:r>
          </a:p>
          <a:p>
            <a:pPr marL="0" indent="0">
              <a:lnSpc>
                <a:spcPct val="100000"/>
              </a:lnSpc>
              <a:buNone/>
            </a:pPr>
            <a:r>
              <a:rPr lang="en-US" sz="2000" b="1" dirty="0">
                <a:solidFill>
                  <a:schemeClr val="bg1"/>
                </a:solidFill>
                <a:latin typeface="Century Gothic" panose="020B0502020202020204" pitchFamily="34" charset="0"/>
              </a:rPr>
              <a:t>	Word Tokenization </a:t>
            </a:r>
            <a:r>
              <a:rPr lang="en-US" sz="2000" dirty="0">
                <a:solidFill>
                  <a:schemeClr val="bg1"/>
                </a:solidFill>
                <a:latin typeface="Century Gothic" panose="020B0502020202020204" pitchFamily="34" charset="0"/>
              </a:rPr>
              <a:t>(Word-Level Tokenization)</a:t>
            </a:r>
          </a:p>
          <a:p>
            <a:pPr marL="0" indent="0">
              <a:lnSpc>
                <a:spcPct val="100000"/>
              </a:lnSpc>
              <a:buNone/>
            </a:pPr>
            <a:r>
              <a:rPr lang="en-US" sz="2000" b="1" dirty="0">
                <a:solidFill>
                  <a:schemeClr val="bg1"/>
                </a:solidFill>
                <a:latin typeface="Century Gothic" panose="020B0502020202020204" pitchFamily="34" charset="0"/>
              </a:rPr>
              <a:t>	</a:t>
            </a:r>
            <a:r>
              <a:rPr lang="en-US" sz="2000" b="1" dirty="0" err="1">
                <a:solidFill>
                  <a:schemeClr val="bg1"/>
                </a:solidFill>
                <a:latin typeface="Century Gothic" panose="020B0502020202020204" pitchFamily="34" charset="0"/>
              </a:rPr>
              <a:t>Subword</a:t>
            </a:r>
            <a:r>
              <a:rPr lang="en-US" sz="2000" b="1" dirty="0">
                <a:solidFill>
                  <a:schemeClr val="bg1"/>
                </a:solidFill>
                <a:latin typeface="Century Gothic" panose="020B0502020202020204" pitchFamily="34" charset="0"/>
              </a:rPr>
              <a:t> Tokenization</a:t>
            </a:r>
          </a:p>
          <a:p>
            <a:pPr marL="0" indent="0">
              <a:lnSpc>
                <a:spcPct val="100000"/>
              </a:lnSpc>
              <a:buNone/>
            </a:pPr>
            <a:r>
              <a:rPr lang="en-US" sz="2000" b="1" dirty="0">
                <a:solidFill>
                  <a:schemeClr val="bg1"/>
                </a:solidFill>
                <a:latin typeface="Century Gothic" panose="020B0502020202020204" pitchFamily="34" charset="0"/>
              </a:rPr>
              <a:t>	Character-level Tokenization</a:t>
            </a:r>
          </a:p>
          <a:p>
            <a:pPr marL="0" indent="0">
              <a:lnSpc>
                <a:spcPct val="100000"/>
              </a:lnSpc>
              <a:buNone/>
            </a:pPr>
            <a:r>
              <a:rPr lang="en-US" dirty="0">
                <a:solidFill>
                  <a:schemeClr val="bg1"/>
                </a:solidFill>
                <a:latin typeface="Century Gothic" panose="020B0502020202020204" pitchFamily="34" charset="0"/>
              </a:rPr>
              <a:t> 6️⃣ </a:t>
            </a:r>
            <a:r>
              <a:rPr lang="en-US" sz="2000" b="1" dirty="0">
                <a:solidFill>
                  <a:schemeClr val="bg1"/>
                </a:solidFill>
                <a:latin typeface="Century Gothic" panose="020B0502020202020204" pitchFamily="34" charset="0"/>
              </a:rPr>
              <a:t>Numerical Representation: </a:t>
            </a:r>
            <a:r>
              <a:rPr lang="en-US" sz="2000" dirty="0">
                <a:solidFill>
                  <a:schemeClr val="bg1"/>
                </a:solidFill>
                <a:latin typeface="Century Gothic" panose="020B0502020202020204" pitchFamily="34" charset="0"/>
              </a:rPr>
              <a:t>Vocabulary and Integer Encoding</a:t>
            </a:r>
          </a:p>
          <a:p>
            <a:r>
              <a:rPr lang="en-US" dirty="0">
                <a:solidFill>
                  <a:schemeClr val="bg1"/>
                </a:solidFill>
                <a:latin typeface="Century Gothic" panose="020B0502020202020204" pitchFamily="34" charset="0"/>
              </a:rPr>
              <a:t>7️⃣</a:t>
            </a:r>
            <a:r>
              <a:rPr lang="en-US" sz="2000" b="1" dirty="0">
                <a:solidFill>
                  <a:schemeClr val="bg1"/>
                </a:solidFill>
                <a:latin typeface="Century Gothic" panose="020B0502020202020204" pitchFamily="34" charset="0"/>
              </a:rPr>
              <a:t> Numerical Representation: </a:t>
            </a:r>
            <a:r>
              <a:rPr lang="en-US" sz="2000" dirty="0">
                <a:solidFill>
                  <a:schemeClr val="bg1"/>
                </a:solidFill>
                <a:latin typeface="Century Gothic" panose="020B0502020202020204" pitchFamily="34" charset="0"/>
              </a:rPr>
              <a:t>One-Hot Encoding</a:t>
            </a:r>
          </a:p>
          <a:p>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B279036-06DD-578E-46A2-D9962C80198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25CF960-254D-34E7-02EE-9A06F8C95B77}"/>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7" name="TextBox 6">
            <a:extLst>
              <a:ext uri="{FF2B5EF4-FFF2-40B4-BE49-F238E27FC236}">
                <a16:creationId xmlns:a16="http://schemas.microsoft.com/office/drawing/2014/main" id="{65D1CB20-2308-4540-2C85-BC236A6AD4B3}"/>
              </a:ext>
            </a:extLst>
          </p:cNvPr>
          <p:cNvSpPr txBox="1"/>
          <p:nvPr/>
        </p:nvSpPr>
        <p:spPr>
          <a:xfrm rot="21321536">
            <a:off x="6841258" y="5669039"/>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19336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Know my audience</a:t>
            </a:r>
          </a:p>
          <a:p>
            <a:r>
              <a:rPr lang="en-US" sz="2400" dirty="0">
                <a:solidFill>
                  <a:schemeClr val="bg1"/>
                </a:solidFill>
                <a:latin typeface="Century Gothic" panose="020B0502020202020204" pitchFamily="34" charset="0"/>
              </a:rPr>
              <a:t>- Understand why they join this program</a:t>
            </a:r>
          </a:p>
          <a:p>
            <a:r>
              <a:rPr lang="en-US" sz="2400" dirty="0">
                <a:solidFill>
                  <a:schemeClr val="bg1"/>
                </a:solidFill>
                <a:latin typeface="Century Gothic" panose="020B0502020202020204" pitchFamily="34" charset="0"/>
              </a:rPr>
              <a:t>- Discuss previous projects and skills in AI</a:t>
            </a: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3798265" y="4459120"/>
            <a:ext cx="6096000"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Let’s have some discussion here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65</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79" y="1737360"/>
            <a:ext cx="10380617" cy="4593771"/>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400" dirty="0">
                <a:solidFill>
                  <a:schemeClr val="bg1"/>
                </a:solidFill>
                <a:latin typeface="Century Gothic" panose="020B0502020202020204" pitchFamily="34" charset="0"/>
              </a:rPr>
              <a:t>Question: Given this raw text:👉 </a:t>
            </a: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4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MAN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461072" y="353347"/>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
        <p:nvSpPr>
          <p:cNvPr id="11" name="TextBox 10">
            <a:extLst>
              <a:ext uri="{FF2B5EF4-FFF2-40B4-BE49-F238E27FC236}">
                <a16:creationId xmlns:a16="http://schemas.microsoft.com/office/drawing/2014/main" id="{9D562BFB-3698-A789-A2B6-B5CE8368DD91}"/>
              </a:ext>
            </a:extLst>
          </p:cNvPr>
          <p:cNvSpPr txBox="1"/>
          <p:nvPr/>
        </p:nvSpPr>
        <p:spPr>
          <a:xfrm>
            <a:off x="1125429" y="4607210"/>
            <a:ext cx="4822804" cy="163121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FUN FACT:</a:t>
            </a:r>
          </a:p>
          <a:p>
            <a:r>
              <a:rPr lang="en-US" sz="2000" b="1" spc="65" dirty="0">
                <a:solidFill>
                  <a:srgbClr val="FFFFFF"/>
                </a:solidFill>
                <a:latin typeface="Bradley Hand ITC" panose="03070402050302030203" pitchFamily="66" charset="0"/>
                <a:cs typeface="Arial"/>
              </a:rPr>
              <a:t>I've taught over 100 people Python, but I'm still learning new things every day. (Especially how to avoid typos when coding late at night!)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2"/>
            <a:ext cx="10058400" cy="4494107"/>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79" y="1737360"/>
            <a:ext cx="10293531" cy="4684229"/>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the output?</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737360"/>
            <a:ext cx="10058400" cy="4619897"/>
          </a:xfrm>
        </p:spPr>
        <p:txBody>
          <a:bodyPr>
            <a:normAutofit fontScale="92500"/>
          </a:bodyPr>
          <a:lstStyle/>
          <a:p>
            <a:pPr marL="0" indent="0">
              <a:lnSpc>
                <a:spcPct val="150000"/>
              </a:lnSpc>
              <a:buNone/>
            </a:pPr>
            <a:r>
              <a:rPr lang="en-US" sz="2400" dirty="0">
                <a:solidFill>
                  <a:schemeClr val="bg1"/>
                </a:solidFill>
                <a:latin typeface="Century Gothic" panose="020B0502020202020204" pitchFamily="34" charset="0"/>
              </a:rPr>
              <a:t>Question: Given this raw text:👉</a:t>
            </a:r>
          </a:p>
          <a:p>
            <a:pPr marL="0" indent="0">
              <a:lnSpc>
                <a:spcPct val="150000"/>
              </a:lnSpc>
              <a:buNone/>
            </a:pPr>
            <a:r>
              <a:rPr lang="en-US" sz="24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400" dirty="0">
                <a:solidFill>
                  <a:schemeClr val="bg1"/>
                </a:solidFill>
                <a:latin typeface="Century Gothic" panose="020B0502020202020204" pitchFamily="34" charset="0"/>
              </a:rPr>
              <a:t>If we apply the following preprocessing steps, whats the output?</a:t>
            </a:r>
          </a:p>
          <a:p>
            <a:pPr marL="0" indent="0">
              <a:lnSpc>
                <a:spcPct val="150000"/>
              </a:lnSpc>
              <a:buNone/>
            </a:pPr>
            <a:r>
              <a:rPr lang="en-US" sz="2400" dirty="0">
                <a:solidFill>
                  <a:schemeClr val="bg1"/>
                </a:solidFill>
                <a:latin typeface="Century Gothic" panose="020B0502020202020204" pitchFamily="34" charset="0"/>
              </a:rPr>
              <a:t>4️⃣ Stemming &amp; Lemmatization: If we use:</a:t>
            </a:r>
          </a:p>
          <a:p>
            <a:pPr marL="0" indent="0">
              <a:lnSpc>
                <a:spcPct val="150000"/>
              </a:lnSpc>
              <a:buNone/>
            </a:pPr>
            <a:r>
              <a:rPr lang="en-US" sz="2400"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sz="2400"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775556"/>
            <a:ext cx="10058400" cy="1161045"/>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799" y="2812869"/>
            <a:ext cx="10689771" cy="3463865"/>
          </a:xfrm>
          <a:prstGeom prst="rect">
            <a:avLst/>
          </a:prstGeom>
        </p:spPr>
        <p:txBody>
          <a:bodyPr vert="horz" lIns="91440" tIns="45720" rIns="91440" bIns="45720" rtlCol="0" anchor="t">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8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a:t>
            </a:r>
          </a:p>
          <a:p>
            <a:pPr>
              <a:lnSpc>
                <a:spcPct val="120000"/>
              </a:lnSpc>
            </a:pPr>
            <a:r>
              <a:rPr lang="en-US" sz="2800" dirty="0">
                <a:solidFill>
                  <a:srgbClr val="DD9C19"/>
                </a:solidFill>
                <a:latin typeface="Century Gothic" panose="020B0502020202020204" pitchFamily="34" charset="0"/>
              </a:rPr>
              <a:t>"clean" → "clean" (remains the same)</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t>
            </a:r>
            <a:r>
              <a:rPr lang="en-US" sz="2800" dirty="0" err="1">
                <a:solidFill>
                  <a:srgbClr val="DD9C19"/>
                </a:solidFill>
                <a:latin typeface="Century Gothic" panose="020B0502020202020204" pitchFamily="34" charset="0"/>
              </a:rPr>
              <a:t>amaz</a:t>
            </a:r>
            <a:r>
              <a:rPr lang="en-US" sz="28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154083" y="1712059"/>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80" y="2648048"/>
            <a:ext cx="10868298" cy="3880448"/>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8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1400" dirty="0">
              <a:solidFill>
                <a:srgbClr val="DD9C19"/>
              </a:solidFill>
              <a:latin typeface="Century Gothic" panose="020B0502020202020204" pitchFamily="34" charset="0"/>
            </a:endParaRPr>
          </a:p>
          <a:p>
            <a:pPr>
              <a:lnSpc>
                <a:spcPct val="120000"/>
              </a:lnSpc>
            </a:pPr>
            <a:r>
              <a:rPr lang="en-US" sz="2800" dirty="0">
                <a:solidFill>
                  <a:srgbClr val="DD9C19"/>
                </a:solidFill>
                <a:latin typeface="Century Gothic" panose="020B0502020202020204" pitchFamily="34" charset="0"/>
              </a:rPr>
              <a:t>"loving" → "love“</a:t>
            </a:r>
          </a:p>
          <a:p>
            <a:pPr>
              <a:lnSpc>
                <a:spcPct val="120000"/>
              </a:lnSpc>
            </a:pPr>
            <a:r>
              <a:rPr lang="en-US" sz="2800" dirty="0">
                <a:solidFill>
                  <a:srgbClr val="DD9C19"/>
                </a:solidFill>
                <a:latin typeface="Century Gothic" panose="020B0502020202020204" pitchFamily="34" charset="0"/>
              </a:rPr>
              <a:t>"amazing" → "amazing" (unchanged)</a:t>
            </a:r>
          </a:p>
          <a:p>
            <a:pPr>
              <a:lnSpc>
                <a:spcPct val="120000"/>
              </a:lnSpc>
            </a:pPr>
            <a:r>
              <a:rPr lang="en-US" sz="2800" dirty="0">
                <a:solidFill>
                  <a:srgbClr val="DD9C19"/>
                </a:solidFill>
                <a:latin typeface="Century Gothic" panose="020B0502020202020204" pitchFamily="34" charset="0"/>
              </a:rPr>
              <a:t>"clean" → "clean“</a:t>
            </a:r>
          </a:p>
          <a:p>
            <a:pPr>
              <a:lnSpc>
                <a:spcPct val="120000"/>
              </a:lnSpc>
            </a:pPr>
            <a:r>
              <a:rPr lang="en-US" sz="2800" dirty="0">
                <a:solidFill>
                  <a:srgbClr val="DD9C19"/>
                </a:solidFill>
                <a:latin typeface="Century Gothic" panose="020B0502020202020204" pitchFamily="34" charset="0"/>
              </a:rPr>
              <a:t>✅ "love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72016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158240" y="5654977"/>
            <a:ext cx="10436835" cy="562943"/>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769326"/>
            <a:ext cx="10436835" cy="3531886"/>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79</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fontScale="92500" lnSpcReduction="10000"/>
          </a:bodyPr>
          <a:lstStyle/>
          <a:p>
            <a:pPr marL="0" indent="0">
              <a:lnSpc>
                <a:spcPct val="150000"/>
              </a:lnSpc>
              <a:buNone/>
            </a:pPr>
            <a:r>
              <a:rPr lang="en-US" sz="2800" dirty="0">
                <a:solidFill>
                  <a:schemeClr val="bg1"/>
                </a:solidFill>
                <a:latin typeface="Century Gothic" panose="020B0502020202020204" pitchFamily="34" charset="0"/>
              </a:rPr>
              <a:t>💡 Try This! </a:t>
            </a:r>
          </a:p>
          <a:p>
            <a:pPr marL="0" indent="0">
              <a:lnSpc>
                <a:spcPct val="150000"/>
              </a:lnSpc>
              <a:buNone/>
            </a:pPr>
            <a:r>
              <a:rPr lang="en-US" sz="2800" dirty="0">
                <a:solidFill>
                  <a:schemeClr val="bg1"/>
                </a:solidFill>
                <a:latin typeface="Century Gothic" panose="020B0502020202020204" pitchFamily="34" charset="0"/>
              </a:rPr>
              <a:t>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1️⃣ Introduction to AI, ML, DL, and NLP</a:t>
            </a:r>
          </a:p>
          <a:p>
            <a:r>
              <a:rPr lang="en-US" dirty="0">
                <a:solidFill>
                  <a:schemeClr val="bg1"/>
                </a:solidFill>
                <a:latin typeface="Century Gothic" panose="020B0502020202020204" pitchFamily="34" charset="0"/>
              </a:rPr>
              <a:t>2️⃣ Understanding AI vs ML vs DL</a:t>
            </a:r>
          </a:p>
          <a:p>
            <a:r>
              <a:rPr lang="en-US" dirty="0">
                <a:solidFill>
                  <a:schemeClr val="bg1"/>
                </a:solidFill>
                <a:latin typeface="Century Gothic" panose="020B0502020202020204" pitchFamily="34" charset="0"/>
              </a:rPr>
              <a:t>3️⃣ Introduction to NLP</a:t>
            </a:r>
          </a:p>
          <a:p>
            <a:r>
              <a:rPr lang="en-US" dirty="0">
                <a:solidFill>
                  <a:schemeClr val="bg1"/>
                </a:solidFill>
                <a:latin typeface="Century Gothic" panose="020B0502020202020204" pitchFamily="34" charset="0"/>
              </a:rPr>
              <a:t>4️⃣ NLP Use Cases</a:t>
            </a:r>
          </a:p>
          <a:p>
            <a:r>
              <a:rPr lang="en-US" dirty="0">
                <a:solidFill>
                  <a:schemeClr val="bg1"/>
                </a:solidFill>
                <a:latin typeface="Century Gothic" panose="020B0502020202020204" pitchFamily="34" charset="0"/>
              </a:rPr>
              <a:t>5️⃣ Text Preprocessing Techniques</a:t>
            </a:r>
          </a:p>
          <a:p>
            <a:r>
              <a:rPr lang="en-US" dirty="0">
                <a:solidFill>
                  <a:schemeClr val="bg1"/>
                </a:solidFill>
                <a:latin typeface="Century Gothic" panose="020B0502020202020204" pitchFamily="34" charset="0"/>
              </a:rPr>
              <a:t>6️⃣ Hands-on NLP Tasks</a:t>
            </a:r>
          </a:p>
          <a:p>
            <a:r>
              <a:rPr lang="en-US" dirty="0">
                <a:solidFill>
                  <a:schemeClr val="bg1"/>
                </a:solidFill>
                <a:latin typeface="Century Gothic" panose="020B0502020202020204" pitchFamily="34" charset="0"/>
              </a:rPr>
              <a:t>7️⃣ Brain Teasers &amp; Discussion</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4402857" y="5110964"/>
            <a:ext cx="199108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And lots more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80</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589292"/>
            <a:ext cx="6731736" cy="2677656"/>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get the questions and attempts right to this extent,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737360"/>
            <a:ext cx="10404244" cy="4684229"/>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a:t>
            </a:r>
            <a:r>
              <a:rPr lang="en-US" sz="3200" b="1" dirty="0">
                <a:solidFill>
                  <a:schemeClr val="bg1"/>
                </a:solidFill>
                <a:latin typeface="Century Gothic" panose="020B0502020202020204" pitchFamily="34" charset="0"/>
              </a:rPr>
              <a:t>grew</a:t>
            </a:r>
            <a:r>
              <a:rPr lang="en-US" sz="3200" dirty="0">
                <a:solidFill>
                  <a:schemeClr val="bg1"/>
                </a:solidFill>
                <a:latin typeface="Century Gothic" panose="020B0502020202020204" pitchFamily="34" charset="0"/>
              </a:rPr>
              <a:t> is a token.</a:t>
            </a:r>
          </a:p>
          <a:p>
            <a:pPr marL="0" indent="0">
              <a:lnSpc>
                <a:spcPct val="150000"/>
              </a:lnSpc>
              <a:buNone/>
            </a:pPr>
            <a:r>
              <a:rPr lang="en-US" sz="3200" b="1" dirty="0">
                <a:solidFill>
                  <a:schemeClr val="bg1"/>
                </a:solidFill>
                <a:latin typeface="Century Gothic" panose="020B0502020202020204" pitchFamily="34" charset="0"/>
              </a:rPr>
              <a:t>Pretty</a:t>
            </a:r>
            <a:r>
              <a:rPr lang="en-US" sz="3200" dirty="0">
                <a:solidFill>
                  <a:schemeClr val="bg1"/>
                </a:solidFill>
                <a:latin typeface="Century Gothic" panose="020B0502020202020204" pitchFamily="34" charset="0"/>
              </a:rPr>
              <a:t>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lnSpcReduction="10000"/>
          </a:bodyPr>
          <a:lstStyle/>
          <a:p>
            <a:pPr>
              <a:lnSpc>
                <a:spcPct val="100000"/>
              </a:lnSpc>
              <a:buFontTx/>
              <a:buChar char="-"/>
            </a:pPr>
            <a:r>
              <a:rPr lang="en-US" sz="2800" b="1" dirty="0">
                <a:solidFill>
                  <a:schemeClr val="bg1"/>
                </a:solidFill>
                <a:latin typeface="Century Gothic" panose="020B0502020202020204" pitchFamily="34" charset="0"/>
              </a:rPr>
              <a:t>Sentence Tokenization </a:t>
            </a:r>
            <a:r>
              <a:rPr lang="en-US" sz="28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800" dirty="0">
                <a:solidFill>
                  <a:schemeClr val="bg1"/>
                </a:solidFill>
                <a:latin typeface="Century Gothic" panose="020B0502020202020204" pitchFamily="34" charset="0"/>
              </a:rPr>
              <a:t>Example:</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a:t>
            </a:r>
            <a:r>
              <a:rPr lang="en-US" sz="2800" dirty="0">
                <a:solidFill>
                  <a:schemeClr val="bg1"/>
                </a:solidFill>
                <a:latin typeface="Century Gothic" panose="020B0502020202020204" pitchFamily="34" charset="0"/>
              </a:rPr>
              <a:t> </a:t>
            </a:r>
          </a:p>
          <a:p>
            <a:pPr marL="0" indent="0">
              <a:lnSpc>
                <a:spcPct val="100000"/>
              </a:lnSpc>
              <a:buNone/>
            </a:pPr>
            <a:r>
              <a:rPr lang="en-US" sz="2800" dirty="0">
                <a:solidFill>
                  <a:schemeClr val="bg1"/>
                </a:solidFill>
                <a:latin typeface="Century Gothic" panose="020B0502020202020204" pitchFamily="34" charset="0"/>
              </a:rPr>
              <a:t>["The cat sat on the mat.", "The dog barked."]</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sent_tokenize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rPr>
              <a:t>function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36704"/>
            <a:ext cx="8638904" cy="4093987"/>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800" b="1" dirty="0">
                <a:solidFill>
                  <a:schemeClr val="bg1"/>
                </a:solidFill>
                <a:latin typeface="Century Gothic" panose="020B0502020202020204" pitchFamily="34" charset="0"/>
              </a:rPr>
              <a:t>Word Tokenization </a:t>
            </a:r>
            <a:r>
              <a:rPr lang="en-US" sz="28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800" dirty="0">
                <a:solidFill>
                  <a:schemeClr val="bg1"/>
                </a:solidFill>
                <a:latin typeface="Century Gothic" panose="020B0502020202020204" pitchFamily="34" charset="0"/>
              </a:rPr>
              <a:t>Example: </a:t>
            </a:r>
          </a:p>
          <a:p>
            <a:pPr marL="0" indent="0">
              <a:lnSpc>
                <a:spcPct val="100000"/>
              </a:lnSpc>
              <a:buNone/>
            </a:pPr>
            <a:r>
              <a:rPr lang="en-US" sz="2800" dirty="0">
                <a:solidFill>
                  <a:schemeClr val="bg1"/>
                </a:solidFill>
                <a:latin typeface="Century Gothic" panose="020B0502020202020204" pitchFamily="34" charset="0"/>
              </a:rPr>
              <a:t>"The cat sat on the mat. The dog barked." </a:t>
            </a:r>
          </a:p>
          <a:p>
            <a:pPr marL="0" indent="0">
              <a:lnSpc>
                <a:spcPct val="100000"/>
              </a:lnSpc>
              <a:buNone/>
            </a:pPr>
            <a:r>
              <a:rPr lang="en-US" sz="2800" b="1" dirty="0">
                <a:solidFill>
                  <a:schemeClr val="bg1"/>
                </a:solidFill>
                <a:latin typeface="Century Gothic" panose="020B0502020202020204" pitchFamily="34" charset="0"/>
              </a:rPr>
              <a:t>becomes </a:t>
            </a:r>
          </a:p>
          <a:p>
            <a:pPr marL="0" indent="0">
              <a:lnSpc>
                <a:spcPct val="100000"/>
              </a:lnSpc>
              <a:buNone/>
            </a:pPr>
            <a:r>
              <a:rPr lang="en-US" sz="2800" dirty="0">
                <a:solidFill>
                  <a:schemeClr val="bg1"/>
                </a:solidFill>
                <a:latin typeface="Century Gothic" panose="020B0502020202020204" pitchFamily="34" charset="0"/>
              </a:rPr>
              <a:t>['The', 'cat', 'sat', 'on', 'the', 'mat', '.', 'The', 'dog', 'barked', '.’] </a:t>
            </a:r>
          </a:p>
          <a:p>
            <a:pPr>
              <a:lnSpc>
                <a:spcPct val="100000"/>
              </a:lnSpc>
              <a:buFontTx/>
              <a:buChar char="-"/>
            </a:pPr>
            <a:r>
              <a:rPr lang="en-US" sz="2800" dirty="0">
                <a:solidFill>
                  <a:schemeClr val="bg1"/>
                </a:solidFill>
                <a:latin typeface="Century Gothic" panose="020B0502020202020204" pitchFamily="34" charset="0"/>
              </a:rPr>
              <a:t>Uses the </a:t>
            </a:r>
            <a:r>
              <a:rPr lang="en-US" sz="2800" dirty="0" err="1">
                <a:solidFill>
                  <a:schemeClr val="bg1"/>
                </a:solidFill>
                <a:latin typeface="Courier New" panose="02070309020205020404" pitchFamily="49" charset="0"/>
                <a:cs typeface="Courier New" panose="02070309020205020404" pitchFamily="49" charset="0"/>
              </a:rPr>
              <a:t>word_tokenize</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chemeClr val="bg1"/>
                </a:solidFill>
                <a:latin typeface="Century Gothic" panose="020B0502020202020204" pitchFamily="34" charset="0"/>
                <a:cs typeface="Courier New" panose="02070309020205020404" pitchFamily="49" charset="0"/>
              </a:rPr>
              <a:t>function</a:t>
            </a:r>
            <a:r>
              <a:rPr lang="en-US" sz="2800" dirty="0">
                <a:solidFill>
                  <a:schemeClr val="bg1"/>
                </a:solidFill>
                <a:latin typeface="Century Gothic" panose="020B0502020202020204" pitchFamily="34" charset="0"/>
              </a:rPr>
              <a:t> of the </a:t>
            </a:r>
            <a:r>
              <a:rPr lang="en-US" sz="2800" dirty="0" err="1">
                <a:solidFill>
                  <a:schemeClr val="bg1"/>
                </a:solidFill>
                <a:latin typeface="Century Gothic" panose="020B0502020202020204" pitchFamily="34" charset="0"/>
              </a:rPr>
              <a:t>nltk.tokenize</a:t>
            </a:r>
            <a:r>
              <a:rPr lang="en-US" sz="2800" dirty="0">
                <a:solidFill>
                  <a:schemeClr val="bg1"/>
                </a:solidFill>
                <a:latin typeface="Century Gothic" panose="020B0502020202020204" pitchFamily="34" charset="0"/>
              </a:rPr>
              <a:t> library</a:t>
            </a:r>
          </a:p>
          <a:p>
            <a:pPr marL="0" indent="0">
              <a:lnSpc>
                <a:spcPct val="100000"/>
              </a:lnSpc>
              <a:buNone/>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233704"/>
            <a:ext cx="9596848" cy="3989686"/>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 Here is where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 comes in.</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a:t>
            </a:r>
            <a:r>
              <a:rPr lang="en-US" sz="2400" b="1" dirty="0">
                <a:solidFill>
                  <a:schemeClr val="bg1"/>
                </a:solidFill>
                <a:latin typeface="Century Gothic" panose="020B0502020202020204" pitchFamily="34" charset="0"/>
              </a:rPr>
              <a:t>'out-of-vocabulary' </a:t>
            </a:r>
            <a:r>
              <a:rPr lang="en-US" sz="2400" dirty="0">
                <a:solidFill>
                  <a:schemeClr val="bg1"/>
                </a:solidFill>
                <a:latin typeface="Century Gothic" panose="020B0502020202020204" pitchFamily="34" charset="0"/>
              </a:rPr>
              <a:t>(OOV)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a:t>
            </a:r>
            <a:r>
              <a:rPr lang="en-US" sz="2400" b="1" dirty="0">
                <a:solidFill>
                  <a:schemeClr val="bg1"/>
                </a:solidFill>
                <a:latin typeface="Century Gothic" panose="020B0502020202020204" pitchFamily="34" charset="0"/>
              </a:rPr>
              <a:t>Byte Pair Encoding (BPE) </a:t>
            </a:r>
            <a:r>
              <a:rPr lang="en-US" sz="2400" dirty="0">
                <a:solidFill>
                  <a:schemeClr val="bg1"/>
                </a:solidFill>
                <a:latin typeface="Century Gothic" panose="020B0502020202020204" pitchFamily="34" charset="0"/>
              </a:rPr>
              <a:t>and </a:t>
            </a:r>
            <a:r>
              <a:rPr lang="en-US" sz="2400" b="1" dirty="0" err="1">
                <a:solidFill>
                  <a:schemeClr val="bg1"/>
                </a:solidFill>
                <a:latin typeface="Century Gothic" panose="020B0502020202020204" pitchFamily="34" charset="0"/>
              </a:rPr>
              <a:t>WordPiece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a:xfrm>
            <a:off x="1097281" y="1845733"/>
            <a:ext cx="5584984" cy="4614051"/>
          </a:xfrm>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423201">
            <a:off x="3634263" y="5677914"/>
            <a:ext cx="6096000"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pic>
        <p:nvPicPr>
          <p:cNvPr id="4" name="Picture 2" descr="A Simple Diagram of AI as a Brain">
            <a:extLst>
              <a:ext uri="{FF2B5EF4-FFF2-40B4-BE49-F238E27FC236}">
                <a16:creationId xmlns:a16="http://schemas.microsoft.com/office/drawing/2014/main" id="{96C8E7E4-5493-3292-29F6-E3A3D1F3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263" y="1867711"/>
            <a:ext cx="5106954" cy="434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8475" r="27932" b="21206"/>
          <a:stretch/>
        </p:blipFill>
        <p:spPr>
          <a:xfrm>
            <a:off x="984582" y="2325189"/>
            <a:ext cx="11146455" cy="3902154"/>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dirty="0">
                <a:solidFill>
                  <a:schemeClr val="bg1"/>
                </a:solidFill>
                <a:latin typeface="Century Gothic" panose="020B0502020202020204" pitchFamily="34" charset="0"/>
              </a:rPr>
              <a:t>(</a:t>
            </a: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a:t>
            </a:r>
            <a:r>
              <a:rPr lang="en-US" sz="2400" b="1" dirty="0">
                <a:solidFill>
                  <a:schemeClr val="bg1"/>
                </a:solidFill>
                <a:latin typeface="Century Gothic" panose="020B0502020202020204" pitchFamily="34" charset="0"/>
              </a:rPr>
              <a:t>THE</a:t>
            </a:r>
            <a:r>
              <a:rPr lang="en-US" sz="2400" dirty="0">
                <a:solidFill>
                  <a:schemeClr val="bg1"/>
                </a:solidFill>
                <a:latin typeface="Century Gothic" panose="020B0502020202020204" pitchFamily="34" charset="0"/>
              </a:rPr>
              <a:t> appeared just once in the generated list called </a:t>
            </a:r>
            <a:r>
              <a:rPr lang="en-US" sz="2400" b="1" dirty="0">
                <a:solidFill>
                  <a:schemeClr val="bg1"/>
                </a:solidFill>
                <a:latin typeface="Century Gothic" panose="020B0502020202020204" pitchFamily="34" charset="0"/>
              </a:rPr>
              <a:t>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20569</TotalTime>
  <Words>16670</Words>
  <Application>Microsoft Office PowerPoint</Application>
  <PresentationFormat>Widescreen</PresentationFormat>
  <Paragraphs>1880</Paragraphs>
  <Slides>246</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246</vt:i4>
      </vt:variant>
    </vt:vector>
  </HeadingPairs>
  <TitlesOfParts>
    <vt:vector size="257" baseType="lpstr">
      <vt:lpstr>Arial Unicode MS</vt:lpstr>
      <vt:lpstr>Arial</vt:lpstr>
      <vt:lpstr>Bradley Hand ITC</vt:lpstr>
      <vt:lpstr>Calibri</vt:lpstr>
      <vt:lpstr>Calibri Light</vt:lpstr>
      <vt:lpstr>Caxton Lt BT</vt:lpstr>
      <vt:lpstr>Century Gothic</vt:lpstr>
      <vt:lpstr>Courier New</vt:lpstr>
      <vt:lpstr>Monospac821 BT</vt:lpstr>
      <vt:lpstr>Wingdings</vt:lpstr>
      <vt:lpstr>Retrospect</vt:lpstr>
      <vt:lpstr>NATURAL LANGUAGE PROCESSING (NLP)  AN INTRODUCTION TO AI, ML, DEEP LEARNING &amp;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AI vs ML vs Deep Learning (DL)</vt:lpstr>
      <vt:lpstr>AI vs ML vs Deep Learning (DL)</vt:lpstr>
      <vt:lpstr>AI vs ML vs Deep Learning (DL)</vt:lpstr>
      <vt:lpstr>What is Natural Language Processing (NLP)</vt:lpstr>
      <vt:lpstr>What is Natural Language Processing (NLP)</vt:lpstr>
      <vt:lpstr>Natural Language Processing (NLP) in Industry</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The END</vt:lpstr>
      <vt:lpstr>NATURAL LANGUAGE PROCESSING (NLP)  TEXT PREPROCESSING AND TOKENIZATION</vt:lpstr>
      <vt:lpstr>Why are we here</vt:lpstr>
      <vt:lpstr>Classes Structure</vt:lpstr>
      <vt:lpstr>Who should be here</vt:lpstr>
      <vt:lpstr>Who should be here</vt:lpstr>
      <vt:lpstr>Who I am?</vt:lpstr>
      <vt:lpstr>Quick Recap</vt:lpstr>
      <vt:lpstr>Course Structure</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QUESTIONS AND ANSWER</vt:lpstr>
      <vt:lpstr>The END</vt:lpstr>
      <vt:lpstr>NATURAL LANGUAGE PROCESSING (NLP)  NUMERICAL REPRESENTATION (WORD EMBEDDING) &amp; RECURRENT NEURAL NETWORK</vt:lpstr>
      <vt:lpstr>Why are we here</vt:lpstr>
      <vt:lpstr>Classes Structure</vt:lpstr>
      <vt:lpstr>Who should be here</vt:lpstr>
      <vt:lpstr>Who should be here</vt:lpstr>
      <vt:lpstr>Who I am?</vt:lpstr>
      <vt:lpstr>Quick Recap (First Class)</vt:lpstr>
      <vt:lpstr>Quick Recap (Second Class)</vt:lpstr>
      <vt:lpstr>Course Structure</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QUESTIONS AND ANSWERS</vt:lpstr>
      <vt:lpstr>The END</vt:lpstr>
      <vt:lpstr>NATURAL LANGUAGE PROCESSING (NLP)  TRANSFORMERS, ATTENTION AND PRETRAINED NLP MODELS (HUGGING FACE, GPT)</vt:lpstr>
      <vt:lpstr>Why are we here</vt:lpstr>
      <vt:lpstr>Classes Structure</vt:lpstr>
      <vt:lpstr>Who should be here</vt:lpstr>
      <vt:lpstr>Who should be here</vt:lpstr>
      <vt:lpstr>Who I am?</vt:lpstr>
      <vt:lpstr>Quick Recap (First Class)</vt:lpstr>
      <vt:lpstr>Quick Recap (Second Class)</vt:lpstr>
      <vt:lpstr>Quick Recap (Third Class)</vt:lpstr>
      <vt:lpstr>Class Structure</vt:lpstr>
      <vt:lpstr>Bottleneck of RNNs</vt:lpstr>
      <vt:lpstr>Addressing Limitations:</vt:lpstr>
      <vt:lpstr>The Transformer</vt:lpstr>
      <vt:lpstr>Transformers: Attention is All You Need</vt:lpstr>
      <vt:lpstr>Transformers: Attention is All You Need</vt:lpstr>
      <vt:lpstr>Attention</vt:lpstr>
      <vt:lpstr>Attention</vt:lpstr>
      <vt:lpstr>Attention</vt:lpstr>
      <vt:lpstr>Attention</vt:lpstr>
      <vt:lpstr>Attention</vt:lpstr>
      <vt:lpstr>Attention</vt:lpstr>
      <vt:lpstr>Attention</vt:lpstr>
      <vt:lpstr>Attention</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Attention Mechanism (Queries, Keys, Values)</vt:lpstr>
      <vt:lpstr>What’s Next after Attention Mechanism 😃😃</vt:lpstr>
      <vt:lpstr>What’s Encoder-Decoder</vt:lpstr>
      <vt:lpstr>Encoder-Decoder</vt:lpstr>
      <vt:lpstr>Encoder</vt:lpstr>
      <vt:lpstr>Encoder</vt:lpstr>
      <vt:lpstr>Encoder-Only Models</vt:lpstr>
      <vt:lpstr>Decoder</vt:lpstr>
      <vt:lpstr>Decoder-Only Models</vt:lpstr>
      <vt:lpstr>Can a model?😃😃</vt:lpstr>
      <vt:lpstr>Attention Mechanism (Queries, Keys, Values)</vt:lpstr>
      <vt:lpstr>Pre-Trained Models on the Transformers Architecture</vt:lpstr>
      <vt:lpstr>Evaluating models with metrics</vt:lpstr>
      <vt:lpstr>Accuracy score</vt:lpstr>
      <vt:lpstr>F1-score</vt:lpstr>
      <vt:lpstr>Matthews Correlation Coefficient (MCC)</vt:lpstr>
      <vt:lpstr>Matthews Correlation Coefficient (MCC)</vt:lpstr>
      <vt:lpstr>Matthews Correlation Coefficient (MCC)</vt:lpstr>
      <vt:lpstr>Links to materials:</vt:lpstr>
      <vt:lpstr>QUESTIONS AND ANSWERS</vt:lpstr>
      <vt:lpstr>QUESTIONS AND ANSWERS</vt:lpstr>
      <vt:lpstr>WHAT’S NEXT??</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442</cp:revision>
  <dcterms:created xsi:type="dcterms:W3CDTF">2025-01-09T12:33:02Z</dcterms:created>
  <dcterms:modified xsi:type="dcterms:W3CDTF">2025-03-25T14:56:41Z</dcterms:modified>
</cp:coreProperties>
</file>